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8" r:id="rId2"/>
    <p:sldId id="273" r:id="rId3"/>
    <p:sldId id="263" r:id="rId4"/>
    <p:sldId id="274" r:id="rId5"/>
    <p:sldId id="266" r:id="rId6"/>
    <p:sldId id="267" r:id="rId7"/>
    <p:sldId id="265" r:id="rId8"/>
    <p:sldId id="270" r:id="rId9"/>
    <p:sldId id="269" r:id="rId10"/>
    <p:sldId id="268" r:id="rId11"/>
    <p:sldId id="271" r:id="rId12"/>
    <p:sldId id="272" r:id="rId13"/>
    <p:sldId id="277" r:id="rId14"/>
    <p:sldId id="279" r:id="rId15"/>
    <p:sldId id="27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05" autoAdjust="0"/>
  </p:normalViewPr>
  <p:slideViewPr>
    <p:cSldViewPr>
      <p:cViewPr>
        <p:scale>
          <a:sx n="89" d="100"/>
          <a:sy n="89" d="100"/>
        </p:scale>
        <p:origin x="-128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6E97ED-3D35-4195-9578-D88DD0C5F4EB}" type="datetimeFigureOut">
              <a:rPr lang="en-US" smtClean="0"/>
              <a:t>12/8/2022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B1AAA-0AF2-46BB-9C4C-A7F183DEB016}" type="slidenum">
              <a:rPr lang="en-US" smtClean="0"/>
              <a:t>‹#›</a:t>
            </a:fld>
            <a:endParaRPr lang="en-US" dirty="0"/>
          </a:p>
        </p:txBody>
      </p:sp>
    </p:spTree>
    <p:extLst>
      <p:ext uri="{BB962C8B-B14F-4D97-AF65-F5344CB8AC3E}">
        <p14:creationId xmlns:p14="http://schemas.microsoft.com/office/powerpoint/2010/main" val="86073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lvl1pPr>
              <a:defRPr>
                <a:latin typeface="+mj-lt"/>
                <a:ea typeface="Yu Gothic" panose="020B0400000000000000" pitchFamily="34" charset="-128"/>
                <a:cs typeface="Nirmala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981200"/>
          </a:xfrm>
        </p:spPr>
        <p:txBody>
          <a:bodyPr/>
          <a:lstStyle>
            <a:lvl1pPr marL="0" indent="0" algn="ctr">
              <a:buNone/>
              <a:defRPr>
                <a:solidFill>
                  <a:schemeClr val="tx1">
                    <a:tint val="75000"/>
                  </a:schemeClr>
                </a:solidFill>
                <a:latin typeface="Times New Roman" panose="02020603050405020304" pitchFamily="18" charset="0"/>
                <a:ea typeface="Yu Gothic" panose="020B0400000000000000"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05D6A0-188F-45B9-B2B0-FA2117829204}"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230D1-7A5D-4431-94E9-C99F3C495A2C}" type="slidenum">
              <a:rPr lang="en-US" smtClean="0"/>
              <a:t>‹#›</a:t>
            </a:fld>
            <a:endParaRPr lang="en-US" dirty="0"/>
          </a:p>
        </p:txBody>
      </p:sp>
    </p:spTree>
    <p:extLst>
      <p:ext uri="{BB962C8B-B14F-4D97-AF65-F5344CB8AC3E}">
        <p14:creationId xmlns:p14="http://schemas.microsoft.com/office/powerpoint/2010/main" val="381880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55A08-C28D-4D0A-BA5E-CFFBCD2A406F}"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230D1-7A5D-4431-94E9-C99F3C495A2C}" type="slidenum">
              <a:rPr lang="en-US" smtClean="0"/>
              <a:t>‹#›</a:t>
            </a:fld>
            <a:endParaRPr lang="en-US" dirty="0"/>
          </a:p>
        </p:txBody>
      </p:sp>
    </p:spTree>
    <p:extLst>
      <p:ext uri="{BB962C8B-B14F-4D97-AF65-F5344CB8AC3E}">
        <p14:creationId xmlns:p14="http://schemas.microsoft.com/office/powerpoint/2010/main" val="149631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533401"/>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37A-4E66-4C2A-8B5A-4E158255CE39}"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230D1-7A5D-4431-94E9-C99F3C495A2C}" type="slidenum">
              <a:rPr lang="en-US" smtClean="0"/>
              <a:t>‹#›</a:t>
            </a:fld>
            <a:endParaRPr lang="en-US" dirty="0"/>
          </a:p>
        </p:txBody>
      </p:sp>
    </p:spTree>
    <p:extLst>
      <p:ext uri="{BB962C8B-B14F-4D97-AF65-F5344CB8AC3E}">
        <p14:creationId xmlns:p14="http://schemas.microsoft.com/office/powerpoint/2010/main" val="102309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762430-A8AB-41AF-97CF-72854244B714}" type="datetime1">
              <a:rPr lang="en-US" smtClean="0"/>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7230D1-7A5D-4431-94E9-C99F3C495A2C}" type="slidenum">
              <a:rPr lang="en-US" smtClean="0"/>
              <a:t>‹#›</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199" y="1981200"/>
            <a:ext cx="4913602" cy="230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480227" y="4572000"/>
            <a:ext cx="2183546" cy="369332"/>
          </a:xfrm>
          <a:prstGeom prst="rect">
            <a:avLst/>
          </a:prstGeom>
          <a:noFill/>
        </p:spPr>
        <p:txBody>
          <a:bodyPr wrap="none" rtlCol="0">
            <a:spAutoFit/>
          </a:bodyPr>
          <a:lstStyle/>
          <a:p>
            <a:r>
              <a:rPr lang="en-US" i="0" u="sng" dirty="0"/>
              <a:t>www.psc.state.md.us</a:t>
            </a:r>
          </a:p>
        </p:txBody>
      </p:sp>
      <p:pic>
        <p:nvPicPr>
          <p:cNvPr id="1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426" y="5257959"/>
            <a:ext cx="405973" cy="30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5244645"/>
            <a:ext cx="611960" cy="367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5257573"/>
            <a:ext cx="304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5244644"/>
            <a:ext cx="457200" cy="31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08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a:t>Click to edit Master title style</a:t>
            </a:r>
          </a:p>
        </p:txBody>
      </p:sp>
      <p:sp>
        <p:nvSpPr>
          <p:cNvPr id="3" name="Content Placeholder 2"/>
          <p:cNvSpPr>
            <a:spLocks noGrp="1"/>
          </p:cNvSpPr>
          <p:nvPr>
            <p:ph idx="1"/>
          </p:nvPr>
        </p:nvSpPr>
        <p:spPr>
          <a:xfrm>
            <a:off x="457200" y="1828801"/>
            <a:ext cx="8229600" cy="3962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92075"/>
            <a:ext cx="2133600" cy="365125"/>
          </a:xfrm>
        </p:spPr>
        <p:txBody>
          <a:bodyPr/>
          <a:lstStyle/>
          <a:p>
            <a:fld id="{77E5151A-FA62-416C-851E-EAA752C3338F}"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230D1-7A5D-4431-94E9-C99F3C495A2C}" type="slidenum">
              <a:rPr lang="en-US" smtClean="0"/>
              <a:t>‹#›</a:t>
            </a:fld>
            <a:endParaRPr lang="en-US" dirty="0"/>
          </a:p>
        </p:txBody>
      </p:sp>
    </p:spTree>
    <p:extLst>
      <p:ext uri="{BB962C8B-B14F-4D97-AF65-F5344CB8AC3E}">
        <p14:creationId xmlns:p14="http://schemas.microsoft.com/office/powerpoint/2010/main" val="410546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7DF947-0B93-4F60-B77D-D1F3158E3987}" type="datetime1">
              <a:rPr lang="en-US" smtClean="0"/>
              <a:t>12/8/2022</a:t>
            </a:fld>
            <a:endParaRPr lang="en-US" dirty="0"/>
          </a:p>
        </p:txBody>
      </p:sp>
      <p:sp>
        <p:nvSpPr>
          <p:cNvPr id="5" name="Footer Placeholder 4"/>
          <p:cNvSpPr>
            <a:spLocks noGrp="1"/>
          </p:cNvSpPr>
          <p:nvPr>
            <p:ph type="ftr" sz="quarter" idx="11"/>
          </p:nvPr>
        </p:nvSpPr>
        <p:spPr>
          <a:xfrm>
            <a:off x="3124200" y="92075"/>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3E7230D1-7A5D-4431-94E9-C99F3C495A2C}" type="slidenum">
              <a:rPr lang="en-US" smtClean="0"/>
              <a:t>‹#›</a:t>
            </a:fld>
            <a:endParaRPr lang="en-US" dirty="0"/>
          </a:p>
        </p:txBody>
      </p:sp>
    </p:spTree>
    <p:extLst>
      <p:ext uri="{BB962C8B-B14F-4D97-AF65-F5344CB8AC3E}">
        <p14:creationId xmlns:p14="http://schemas.microsoft.com/office/powerpoint/2010/main" val="346512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5935AD-7AAA-4455-AD21-8AA50D65C0F9}"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7230D1-7A5D-4431-94E9-C99F3C495A2C}" type="slidenum">
              <a:rPr lang="en-US" smtClean="0"/>
              <a:t>‹#›</a:t>
            </a:fld>
            <a:endParaRPr lang="en-US" dirty="0"/>
          </a:p>
        </p:txBody>
      </p:sp>
    </p:spTree>
    <p:extLst>
      <p:ext uri="{BB962C8B-B14F-4D97-AF65-F5344CB8AC3E}">
        <p14:creationId xmlns:p14="http://schemas.microsoft.com/office/powerpoint/2010/main" val="337720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395719-16F1-4AB9-8085-389C7FF9ADE6}" type="datetime1">
              <a:rPr lang="en-US" smtClean="0"/>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7230D1-7A5D-4431-94E9-C99F3C495A2C}" type="slidenum">
              <a:rPr lang="en-US" smtClean="0"/>
              <a:t>‹#›</a:t>
            </a:fld>
            <a:endParaRPr lang="en-US" dirty="0"/>
          </a:p>
        </p:txBody>
      </p:sp>
    </p:spTree>
    <p:extLst>
      <p:ext uri="{BB962C8B-B14F-4D97-AF65-F5344CB8AC3E}">
        <p14:creationId xmlns:p14="http://schemas.microsoft.com/office/powerpoint/2010/main" val="378662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376B21-10BE-43E3-8EBE-47CF97A8471C}" type="datetime1">
              <a:rPr lang="en-US" smtClean="0"/>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7230D1-7A5D-4431-94E9-C99F3C495A2C}" type="slidenum">
              <a:rPr lang="en-US" smtClean="0"/>
              <a:t>‹#›</a:t>
            </a:fld>
            <a:endParaRPr lang="en-US" dirty="0"/>
          </a:p>
        </p:txBody>
      </p:sp>
    </p:spTree>
    <p:extLst>
      <p:ext uri="{BB962C8B-B14F-4D97-AF65-F5344CB8AC3E}">
        <p14:creationId xmlns:p14="http://schemas.microsoft.com/office/powerpoint/2010/main" val="325945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9B05B-D793-4274-88A9-88FACBA97B5E}" type="datetime1">
              <a:rPr lang="en-US" smtClean="0"/>
              <a:t>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7230D1-7A5D-4431-94E9-C99F3C495A2C}" type="slidenum">
              <a:rPr lang="en-US" smtClean="0"/>
              <a:t>‹#›</a:t>
            </a:fld>
            <a:endParaRPr lang="en-US" dirty="0"/>
          </a:p>
        </p:txBody>
      </p:sp>
    </p:spTree>
    <p:extLst>
      <p:ext uri="{BB962C8B-B14F-4D97-AF65-F5344CB8AC3E}">
        <p14:creationId xmlns:p14="http://schemas.microsoft.com/office/powerpoint/2010/main" val="302317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668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09601"/>
            <a:ext cx="5111750" cy="518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76401"/>
            <a:ext cx="3008313" cy="4114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E9262C-5A79-4218-A0C6-4663F4D3BE1C}"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7230D1-7A5D-4431-94E9-C99F3C495A2C}" type="slidenum">
              <a:rPr lang="en-US" smtClean="0"/>
              <a:t>‹#›</a:t>
            </a:fld>
            <a:endParaRPr lang="en-US" dirty="0"/>
          </a:p>
        </p:txBody>
      </p:sp>
    </p:spTree>
    <p:extLst>
      <p:ext uri="{BB962C8B-B14F-4D97-AF65-F5344CB8AC3E}">
        <p14:creationId xmlns:p14="http://schemas.microsoft.com/office/powerpoint/2010/main" val="141934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181600"/>
            <a:ext cx="5486400"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A86009-727E-4066-BE87-C3AF41232EEE}"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7230D1-7A5D-4431-94E9-C99F3C495A2C}" type="slidenum">
              <a:rPr lang="en-US" smtClean="0"/>
              <a:t>‹#›</a:t>
            </a:fld>
            <a:endParaRPr lang="en-US" dirty="0"/>
          </a:p>
        </p:txBody>
      </p:sp>
    </p:spTree>
    <p:extLst>
      <p:ext uri="{BB962C8B-B14F-4D97-AF65-F5344CB8AC3E}">
        <p14:creationId xmlns:p14="http://schemas.microsoft.com/office/powerpoint/2010/main" val="314615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4562"/>
            <a:ext cx="8229600" cy="8080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05000"/>
            <a:ext cx="8229600" cy="3862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152400"/>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cs typeface="Times New Roman" panose="02020603050405020304" pitchFamily="18" charset="0"/>
              </a:defRPr>
            </a:lvl1pPr>
          </a:lstStyle>
          <a:p>
            <a:fld id="{53686CD9-CE9B-44FE-845D-2597FDBC44FF}" type="datetime1">
              <a:rPr lang="en-US" smtClean="0"/>
              <a:t>12/8/2022</a:t>
            </a:fld>
            <a:endParaRPr lang="en-US" dirty="0"/>
          </a:p>
        </p:txBody>
      </p:sp>
      <p:sp>
        <p:nvSpPr>
          <p:cNvPr id="5" name="Footer Placeholder 4"/>
          <p:cNvSpPr>
            <a:spLocks noGrp="1"/>
          </p:cNvSpPr>
          <p:nvPr>
            <p:ph type="ftr" sz="quarter" idx="3"/>
          </p:nvPr>
        </p:nvSpPr>
        <p:spPr>
          <a:xfrm>
            <a:off x="3124200" y="16827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168275"/>
            <a:ext cx="2133600" cy="365125"/>
          </a:xfrm>
          <a:prstGeom prst="rect">
            <a:avLst/>
          </a:prstGeom>
        </p:spPr>
        <p:txBody>
          <a:bodyPr vert="horz" lIns="91440" tIns="45720" rIns="91440" bIns="45720" rtlCol="0" anchor="ctr"/>
          <a:lstStyle>
            <a:lvl1pPr algn="r">
              <a:defRPr sz="1200">
                <a:solidFill>
                  <a:schemeClr val="tx1">
                    <a:tint val="75000"/>
                  </a:schemeClr>
                </a:solidFill>
                <a:latin typeface="+mj-lt"/>
                <a:cs typeface="Times New Roman" panose="02020603050405020304" pitchFamily="18" charset="0"/>
              </a:defRPr>
            </a:lvl1pPr>
          </a:lstStyle>
          <a:p>
            <a:fld id="{3E7230D1-7A5D-4431-94E9-C99F3C495A2C}" type="slidenum">
              <a:rPr lang="en-US" smtClean="0"/>
              <a:t>‹#›</a:t>
            </a:fld>
            <a:endParaRPr lang="en-US" dirty="0"/>
          </a:p>
        </p:txBody>
      </p:sp>
      <p:sp>
        <p:nvSpPr>
          <p:cNvPr id="7" name="Rectangle 6"/>
          <p:cNvSpPr/>
          <p:nvPr/>
        </p:nvSpPr>
        <p:spPr>
          <a:xfrm>
            <a:off x="0" y="6248400"/>
            <a:ext cx="9144000" cy="625475"/>
          </a:xfrm>
          <a:prstGeom prst="rect">
            <a:avLst/>
          </a:prstGeom>
          <a:solidFill>
            <a:schemeClr val="accent6"/>
          </a:solidFill>
          <a:ln/>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sz="1200" b="1" dirty="0">
              <a:latin typeface="+mj-lt"/>
            </a:endParaRPr>
          </a:p>
        </p:txBody>
      </p:sp>
      <p:sp>
        <p:nvSpPr>
          <p:cNvPr id="9" name="TextBox 8"/>
          <p:cNvSpPr txBox="1"/>
          <p:nvPr/>
        </p:nvSpPr>
        <p:spPr>
          <a:xfrm>
            <a:off x="304800" y="6428601"/>
            <a:ext cx="2590800" cy="276999"/>
          </a:xfrm>
          <a:prstGeom prst="rect">
            <a:avLst/>
          </a:prstGeom>
          <a:noFill/>
        </p:spPr>
        <p:txBody>
          <a:bodyPr wrap="square" rtlCol="0">
            <a:spAutoFit/>
          </a:bodyPr>
          <a:lstStyle/>
          <a:p>
            <a:r>
              <a:rPr lang="en-US" sz="1200" b="1" dirty="0">
                <a:solidFill>
                  <a:schemeClr val="bg1"/>
                </a:solidFill>
                <a:latin typeface="+mj-lt"/>
              </a:rPr>
              <a:t>Maryland Public Service</a:t>
            </a:r>
            <a:r>
              <a:rPr lang="en-US" sz="1200" b="1" baseline="0" dirty="0">
                <a:solidFill>
                  <a:schemeClr val="bg1"/>
                </a:solidFill>
                <a:latin typeface="+mj-lt"/>
              </a:rPr>
              <a:t> Commission</a:t>
            </a:r>
            <a:endParaRPr lang="en-US" sz="1200" b="1" dirty="0">
              <a:solidFill>
                <a:schemeClr val="bg1"/>
              </a:solidFill>
              <a:latin typeface="+mj-lt"/>
            </a:endParaRPr>
          </a:p>
        </p:txBody>
      </p:sp>
      <p:sp>
        <p:nvSpPr>
          <p:cNvPr id="10" name="TextBox 9"/>
          <p:cNvSpPr txBox="1"/>
          <p:nvPr/>
        </p:nvSpPr>
        <p:spPr>
          <a:xfrm>
            <a:off x="2971800" y="6428601"/>
            <a:ext cx="2590800" cy="276999"/>
          </a:xfrm>
          <a:prstGeom prst="rect">
            <a:avLst/>
          </a:prstGeom>
          <a:noFill/>
        </p:spPr>
        <p:txBody>
          <a:bodyPr wrap="square" rtlCol="0">
            <a:spAutoFit/>
          </a:bodyPr>
          <a:lstStyle/>
          <a:p>
            <a:r>
              <a:rPr lang="en-US" sz="1200" b="1" dirty="0">
                <a:solidFill>
                  <a:schemeClr val="bg1"/>
                </a:solidFill>
                <a:latin typeface="+mj-lt"/>
              </a:rPr>
              <a:t>Baltimore,</a:t>
            </a:r>
            <a:r>
              <a:rPr lang="en-US" sz="1200" b="1" baseline="0" dirty="0">
                <a:solidFill>
                  <a:schemeClr val="bg1"/>
                </a:solidFill>
                <a:latin typeface="+mj-lt"/>
              </a:rPr>
              <a:t> </a:t>
            </a:r>
            <a:r>
              <a:rPr lang="en-US" sz="1200" b="1" dirty="0">
                <a:solidFill>
                  <a:schemeClr val="bg1"/>
                </a:solidFill>
                <a:latin typeface="+mj-lt"/>
              </a:rPr>
              <a:t>Maryland</a:t>
            </a:r>
          </a:p>
        </p:txBody>
      </p:sp>
      <p:cxnSp>
        <p:nvCxnSpPr>
          <p:cNvPr id="14" name="Straight Connector 13"/>
          <p:cNvCxnSpPr/>
          <p:nvPr/>
        </p:nvCxnSpPr>
        <p:spPr>
          <a:xfrm>
            <a:off x="2895600" y="6490901"/>
            <a:ext cx="0" cy="1384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9000" y="5795127"/>
            <a:ext cx="1905000" cy="108267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3704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b="1" kern="1200">
          <a:solidFill>
            <a:schemeClr val="tx1"/>
          </a:solidFill>
          <a:latin typeface="+mj-lt"/>
          <a:ea typeface="Yu Gothic" panose="020B0400000000000000" pitchFamily="34" charset="-128"/>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Yu Gothic" panose="020B0400000000000000" pitchFamily="34" charset="-128"/>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Yu Gothic" panose="020B0400000000000000" pitchFamily="34" charset="-128"/>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Yu Gothic" panose="020B0400000000000000" pitchFamily="34" charset="-128"/>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Yu Gothic" panose="020B0400000000000000" pitchFamily="34" charset="-128"/>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Yu Gothic" panose="020B0400000000000000" pitchFamily="34" charset="-128"/>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mailto:pvsolarapplication.application@maryland.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pjm-eis.com/getting-starte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gatsadmin@pjm-eis.com" TargetMode="External"/><Relationship Id="rId2" Type="http://schemas.openxmlformats.org/officeDocument/2006/relationships/hyperlink" Target="https://www.pjm-eis.com/getting-starte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raig.taborsky@maryland.gov" TargetMode="External"/><Relationship Id="rId2" Type="http://schemas.openxmlformats.org/officeDocument/2006/relationships/hyperlink" Target="mailto:pvsolarapplication.application@maryland.gov" TargetMode="External"/><Relationship Id="rId1" Type="http://schemas.openxmlformats.org/officeDocument/2006/relationships/slideLayout" Target="../slideLayouts/slideLayout2.xml"/><Relationship Id="rId4" Type="http://schemas.openxmlformats.org/officeDocument/2006/relationships/hyperlink" Target="mailto:christine.ugwa@maryland.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owza.psc.state.md.us/newintranet/solarapp/login_new.cf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66800"/>
            <a:ext cx="7772400" cy="1470025"/>
          </a:xfrm>
        </p:spPr>
        <p:txBody>
          <a:bodyPr/>
          <a:lstStyle/>
          <a:p>
            <a:r>
              <a:rPr lang="en-US" dirty="0">
                <a:latin typeface="Times New Roman" panose="02020603050405020304" pitchFamily="18" charset="0"/>
                <a:cs typeface="Times New Roman" panose="02020603050405020304" pitchFamily="18" charset="0"/>
              </a:rPr>
              <a:t>Maryland Public Service Commission</a:t>
            </a:r>
          </a:p>
        </p:txBody>
      </p:sp>
      <p:sp>
        <p:nvSpPr>
          <p:cNvPr id="5" name="Subtitle 4"/>
          <p:cNvSpPr>
            <a:spLocks noGrp="1"/>
          </p:cNvSpPr>
          <p:nvPr>
            <p:ph type="subTitle" idx="1"/>
          </p:nvPr>
        </p:nvSpPr>
        <p:spPr>
          <a:xfrm>
            <a:off x="1371600" y="2762865"/>
            <a:ext cx="6400800" cy="1981200"/>
          </a:xfrm>
        </p:spPr>
        <p:txBody>
          <a:bodyPr>
            <a:normAutofit fontScale="92500" lnSpcReduction="20000"/>
          </a:bodyPr>
          <a:lstStyle/>
          <a:p>
            <a:r>
              <a:rPr lang="en-US" dirty="0"/>
              <a:t>The mission of the Maryland Public Service Commission is to ensure safe, reliable, and economic public utility and transportation service to the citizens of Maryland</a:t>
            </a:r>
          </a:p>
          <a:p>
            <a:endParaRPr lang="en-US" dirty="0"/>
          </a:p>
        </p:txBody>
      </p:sp>
      <p:sp>
        <p:nvSpPr>
          <p:cNvPr id="7" name="Slide Number Placeholder 6"/>
          <p:cNvSpPr>
            <a:spLocks noGrp="1"/>
          </p:cNvSpPr>
          <p:nvPr>
            <p:ph type="sldNum" sz="quarter" idx="12"/>
          </p:nvPr>
        </p:nvSpPr>
        <p:spPr/>
        <p:txBody>
          <a:bodyPr/>
          <a:lstStyle/>
          <a:p>
            <a:fld id="{3E7230D1-7A5D-4431-94E9-C99F3C495A2C}" type="slidenum">
              <a:rPr lang="en-US" smtClean="0"/>
              <a:t>1</a:t>
            </a:fld>
            <a:endParaRPr lang="en-US" dirty="0"/>
          </a:p>
        </p:txBody>
      </p:sp>
    </p:spTree>
    <p:extLst>
      <p:ext uri="{BB962C8B-B14F-4D97-AF65-F5344CB8AC3E}">
        <p14:creationId xmlns:p14="http://schemas.microsoft.com/office/powerpoint/2010/main" val="49593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066800"/>
          </a:xfrm>
        </p:spPr>
        <p:txBody>
          <a:bodyPr>
            <a:noAutofit/>
          </a:bodyPr>
          <a:lstStyle/>
          <a:p>
            <a:r>
              <a:rPr lang="en-US" sz="2800" dirty="0"/>
              <a:t>How to Update an Application or Correct a Rejected Application </a:t>
            </a:r>
          </a:p>
        </p:txBody>
      </p:sp>
      <p:sp>
        <p:nvSpPr>
          <p:cNvPr id="7" name="Text Placeholder 6"/>
          <p:cNvSpPr>
            <a:spLocks noGrp="1"/>
          </p:cNvSpPr>
          <p:nvPr>
            <p:ph sz="half" idx="1"/>
          </p:nvPr>
        </p:nvSpPr>
        <p:spPr/>
        <p:txBody>
          <a:bodyPr>
            <a:normAutofit fontScale="77500" lnSpcReduction="20000"/>
          </a:bodyPr>
          <a:lstStyle/>
          <a:p>
            <a:pPr marL="457200" indent="-457200" algn="l">
              <a:buFont typeface="Wingdings" panose="05000000000000000000" pitchFamily="2" charset="2"/>
              <a:buChar char="q"/>
            </a:pPr>
            <a:r>
              <a:rPr lang="en-US" dirty="0">
                <a:solidFill>
                  <a:schemeClr val="tx1"/>
                </a:solidFill>
              </a:rPr>
              <a:t>Log into the portal. Once you are on the main page of the solar application portal, select </a:t>
            </a:r>
            <a:r>
              <a:rPr lang="en-US" sz="2600" dirty="0">
                <a:solidFill>
                  <a:schemeClr val="accent1">
                    <a:lumMod val="75000"/>
                  </a:schemeClr>
                </a:solidFill>
              </a:rPr>
              <a:t>“Update Pending Application” </a:t>
            </a:r>
          </a:p>
          <a:p>
            <a:pPr marL="457200" indent="-457200" algn="l">
              <a:buFont typeface="Wingdings" panose="05000000000000000000" pitchFamily="2" charset="2"/>
              <a:buChar char="q"/>
            </a:pPr>
            <a:r>
              <a:rPr lang="en-US" dirty="0">
                <a:solidFill>
                  <a:schemeClr val="tx1"/>
                </a:solidFill>
              </a:rPr>
              <a:t>Cite the X number (</a:t>
            </a:r>
            <a:r>
              <a:rPr lang="en-US" dirty="0"/>
              <a:t>previously E Number) given upon Initial Application submission to make corrections or upload missing documents.</a:t>
            </a:r>
          </a:p>
          <a:p>
            <a:pPr marL="457200" indent="-457200" algn="l">
              <a:buFont typeface="Wingdings" panose="05000000000000000000" pitchFamily="2" charset="2"/>
              <a:buChar char="q"/>
            </a:pPr>
            <a:r>
              <a:rPr lang="en-US" dirty="0"/>
              <a:t>Please refer </a:t>
            </a:r>
            <a:r>
              <a:rPr lang="en-US" dirty="0" smtClean="0"/>
              <a:t>to </a:t>
            </a:r>
            <a:r>
              <a:rPr lang="en-US" dirty="0"/>
              <a:t>any rejection notice received via email for recommended updates to your application.</a:t>
            </a:r>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3027" y="1600200"/>
            <a:ext cx="388894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7772400" y="2971800"/>
            <a:ext cx="685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3E7230D1-7A5D-4431-94E9-C99F3C495A2C}" type="slidenum">
              <a:rPr lang="en-US" smtClean="0"/>
              <a:t>10</a:t>
            </a:fld>
            <a:endParaRPr lang="en-US" dirty="0"/>
          </a:p>
        </p:txBody>
      </p:sp>
    </p:spTree>
    <p:extLst>
      <p:ext uri="{BB962C8B-B14F-4D97-AF65-F5344CB8AC3E}">
        <p14:creationId xmlns:p14="http://schemas.microsoft.com/office/powerpoint/2010/main" val="329889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a:latin typeface="Times New Roman" panose="02020603050405020304" pitchFamily="18" charset="0"/>
              </a:rPr>
              <a:t>Most Common </a:t>
            </a:r>
            <a:r>
              <a:rPr lang="en-US" dirty="0" smtClean="0">
                <a:latin typeface="Times New Roman" panose="02020603050405020304" pitchFamily="18" charset="0"/>
              </a:rPr>
              <a:t>Errors</a:t>
            </a:r>
            <a:endParaRPr lang="en-US" dirty="0">
              <a:latin typeface="Times New Roman" panose="02020603050405020304" pitchFamily="18" charset="0"/>
            </a:endParaRPr>
          </a:p>
        </p:txBody>
      </p:sp>
      <p:sp>
        <p:nvSpPr>
          <p:cNvPr id="3" name="Content Placeholder 2"/>
          <p:cNvSpPr>
            <a:spLocks noGrp="1"/>
          </p:cNvSpPr>
          <p:nvPr>
            <p:ph idx="1"/>
          </p:nvPr>
        </p:nvSpPr>
        <p:spPr>
          <a:xfrm>
            <a:off x="457200" y="1600201"/>
            <a:ext cx="8229600" cy="4191000"/>
          </a:xfrm>
        </p:spPr>
        <p:txBody>
          <a:bodyPr>
            <a:normAutofit fontScale="85000" lnSpcReduction="20000"/>
          </a:bodyPr>
          <a:lstStyle/>
          <a:p>
            <a:pPr marL="0" indent="0">
              <a:buNone/>
            </a:pPr>
            <a:r>
              <a:rPr lang="en-US" sz="2000" dirty="0" smtClean="0"/>
              <a:t>Below are the most common errors that would result to a rejected application and possibly a dismissal of the application:</a:t>
            </a:r>
          </a:p>
          <a:p>
            <a:pPr lvl="1"/>
            <a:r>
              <a:rPr lang="en-US" sz="1600" b="1" dirty="0" smtClean="0">
                <a:solidFill>
                  <a:srgbClr val="FF0000"/>
                </a:solidFill>
              </a:rPr>
              <a:t>Incomplete or Incorrect Interconnection Agreement Certificate of Completion (IACOC</a:t>
            </a:r>
            <a:r>
              <a:rPr lang="en-US" sz="1600" dirty="0" smtClean="0">
                <a:solidFill>
                  <a:srgbClr val="FF0000"/>
                </a:solidFill>
              </a:rPr>
              <a:t>). </a:t>
            </a:r>
            <a:r>
              <a:rPr lang="en-US" sz="1600" dirty="0" smtClean="0"/>
              <a:t>It is the client’s responsibility to complete the IACOC and have it signed by the Utility provider. If the IACOC is incorrect such as the wrong name, city, zip code, etc. it is the client’s responsibility to contact the utility provider and have it corrected. </a:t>
            </a:r>
          </a:p>
          <a:p>
            <a:pPr lvl="1"/>
            <a:r>
              <a:rPr lang="en-US" sz="1600" b="1" dirty="0" smtClean="0">
                <a:solidFill>
                  <a:srgbClr val="FF0000"/>
                </a:solidFill>
              </a:rPr>
              <a:t> The online application is incomplete or does not reflect the Interconnection Agreement Certificate of Completion (IACOC</a:t>
            </a:r>
            <a:r>
              <a:rPr lang="en-US" sz="1600" b="1" dirty="0" smtClean="0"/>
              <a:t>). </a:t>
            </a:r>
            <a:r>
              <a:rPr lang="en-US" sz="1600" dirty="0" smtClean="0"/>
              <a:t>There are no exceptions. If the name, capacity, or any information does not reflect the IACOC, it will be rejected and if not corrected within a timely matter it will be dismissed. There are no exceptions. If the client does not agree with the information on the IACOC, please contact your utility provider for corrections and submit a letter of explanation. The IACOC must show at least show address, account holder name, system capacity, installer’s information, final acceptance and approval signature with date.</a:t>
            </a:r>
          </a:p>
          <a:p>
            <a:pPr lvl="1"/>
            <a:r>
              <a:rPr lang="en-US" sz="1600" dirty="0" smtClean="0"/>
              <a:t>For the </a:t>
            </a:r>
            <a:r>
              <a:rPr lang="en-US" sz="1600" dirty="0"/>
              <a:t>initial application, the </a:t>
            </a:r>
            <a:r>
              <a:rPr lang="en-US" sz="1600" dirty="0" smtClean="0"/>
              <a:t>solar system </a:t>
            </a:r>
            <a:r>
              <a:rPr lang="en-US" sz="1600" dirty="0"/>
              <a:t>should not be energized before the interconnection date. Therefore, </a:t>
            </a:r>
            <a:r>
              <a:rPr lang="en-US" sz="1600" dirty="0" smtClean="0"/>
              <a:t>the </a:t>
            </a:r>
            <a:r>
              <a:rPr lang="en-US" sz="1600" dirty="0"/>
              <a:t>operational date should be on or after the interconnection </a:t>
            </a:r>
            <a:r>
              <a:rPr lang="en-US" sz="1600" dirty="0" smtClean="0"/>
              <a:t>date on the online application.</a:t>
            </a:r>
            <a:endParaRPr lang="en-US" sz="1600" dirty="0"/>
          </a:p>
          <a:p>
            <a:pPr marL="0" indent="0">
              <a:buNone/>
            </a:pPr>
            <a:endParaRPr lang="en-US" sz="1600" dirty="0" smtClean="0"/>
          </a:p>
          <a:p>
            <a:pPr marL="0" indent="0">
              <a:buNone/>
            </a:pPr>
            <a:endParaRPr lang="en-US" sz="2000" dirty="0" smtClean="0"/>
          </a:p>
          <a:p>
            <a:pPr marL="0" indent="0">
              <a:buNone/>
            </a:pPr>
            <a:r>
              <a:rPr lang="en-US" sz="2000" dirty="0" smtClean="0"/>
              <a:t>If </a:t>
            </a:r>
            <a:r>
              <a:rPr lang="en-US" sz="2000" dirty="0"/>
              <a:t>you have any questions related to the application process, please email </a:t>
            </a:r>
            <a:r>
              <a:rPr lang="en-US" sz="2000" dirty="0">
                <a:solidFill>
                  <a:srgbClr val="FF0000"/>
                </a:solidFill>
                <a:hlinkClick r:id="rId2"/>
              </a:rPr>
              <a:t>pvsolarapplication.application@maryland.gov</a:t>
            </a:r>
            <a:endParaRPr lang="en-US" sz="2000" dirty="0">
              <a:solidFill>
                <a:srgbClr val="FF0000"/>
              </a:solidFill>
            </a:endParaRPr>
          </a:p>
          <a:p>
            <a:pPr marL="0" indent="0">
              <a:buNone/>
            </a:pPr>
            <a:endParaRPr lang="en-US" sz="2400" dirty="0"/>
          </a:p>
        </p:txBody>
      </p:sp>
      <p:sp>
        <p:nvSpPr>
          <p:cNvPr id="8" name="Slide Number Placeholder 7"/>
          <p:cNvSpPr>
            <a:spLocks noGrp="1"/>
          </p:cNvSpPr>
          <p:nvPr>
            <p:ph type="sldNum" sz="quarter" idx="12"/>
          </p:nvPr>
        </p:nvSpPr>
        <p:spPr/>
        <p:txBody>
          <a:bodyPr/>
          <a:lstStyle/>
          <a:p>
            <a:fld id="{3E7230D1-7A5D-4431-94E9-C99F3C495A2C}" type="slidenum">
              <a:rPr lang="en-US" smtClean="0"/>
              <a:t>11</a:t>
            </a:fld>
            <a:endParaRPr lang="en-US" dirty="0"/>
          </a:p>
        </p:txBody>
      </p:sp>
    </p:spTree>
    <p:extLst>
      <p:ext uri="{BB962C8B-B14F-4D97-AF65-F5344CB8AC3E}">
        <p14:creationId xmlns:p14="http://schemas.microsoft.com/office/powerpoint/2010/main" val="3842393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dirty="0" smtClean="0">
                <a:latin typeface="Times New Roman" panose="02020603050405020304" pitchFamily="18" charset="0"/>
              </a:rPr>
              <a:t>SREC FAQ</a:t>
            </a:r>
            <a:endParaRPr lang="en-US" dirty="0">
              <a:latin typeface="Times New Roman" panose="02020603050405020304" pitchFamily="18" charset="0"/>
            </a:endParaRPr>
          </a:p>
        </p:txBody>
      </p:sp>
      <p:sp>
        <p:nvSpPr>
          <p:cNvPr id="3" name="Content Placeholder 2"/>
          <p:cNvSpPr>
            <a:spLocks noGrp="1"/>
          </p:cNvSpPr>
          <p:nvPr>
            <p:ph idx="1"/>
          </p:nvPr>
        </p:nvSpPr>
        <p:spPr>
          <a:xfrm>
            <a:off x="457200" y="1447800"/>
            <a:ext cx="8229600" cy="4419600"/>
          </a:xfrm>
        </p:spPr>
        <p:txBody>
          <a:bodyPr>
            <a:normAutofit/>
          </a:bodyPr>
          <a:lstStyle/>
          <a:p>
            <a:r>
              <a:rPr lang="en-US" sz="1800" dirty="0" smtClean="0"/>
              <a:t>What </a:t>
            </a:r>
            <a:r>
              <a:rPr lang="en-US" sz="1800" dirty="0"/>
              <a:t>are Solar Renewable Energy Credits/ Certificates (“SRECS”)?</a:t>
            </a:r>
          </a:p>
          <a:p>
            <a:pPr lvl="1"/>
            <a:r>
              <a:rPr lang="en-US" sz="1400" dirty="0"/>
              <a:t>SRECs are the commodity traded </a:t>
            </a:r>
            <a:r>
              <a:rPr lang="en-US" sz="1400" dirty="0" smtClean="0"/>
              <a:t>in </a:t>
            </a:r>
            <a:r>
              <a:rPr lang="en-US" sz="1400" dirty="0"/>
              <a:t>markets in states that have Renewable Portfolio Standards (RPS) programs. </a:t>
            </a:r>
            <a:endParaRPr lang="en-US" sz="1400" dirty="0" smtClean="0"/>
          </a:p>
          <a:p>
            <a:pPr lvl="1"/>
            <a:r>
              <a:rPr lang="en-US" sz="1400" dirty="0" smtClean="0"/>
              <a:t>A </a:t>
            </a:r>
            <a:r>
              <a:rPr lang="en-US" sz="1400" dirty="0"/>
              <a:t>REC is created for every megawatt-hour of electricity generated. Anyone who </a:t>
            </a:r>
            <a:r>
              <a:rPr lang="en-US" sz="1400" dirty="0" smtClean="0"/>
              <a:t>registers </a:t>
            </a:r>
            <a:r>
              <a:rPr lang="en-US" sz="1400" dirty="0"/>
              <a:t>a generator </a:t>
            </a:r>
            <a:r>
              <a:rPr lang="en-US" sz="1400" dirty="0" smtClean="0"/>
              <a:t>with Maryland Public Service Commission and registers an account with PJM, </a:t>
            </a:r>
            <a:r>
              <a:rPr lang="en-US" sz="1400" dirty="0"/>
              <a:t>can sell RECs.</a:t>
            </a:r>
          </a:p>
          <a:p>
            <a:r>
              <a:rPr lang="en-US" sz="1800" dirty="0" smtClean="0"/>
              <a:t>Where </a:t>
            </a:r>
            <a:r>
              <a:rPr lang="en-US" sz="1800" dirty="0"/>
              <a:t>do I get s</a:t>
            </a:r>
            <a:r>
              <a:rPr lang="en-US" sz="1800" dirty="0" smtClean="0"/>
              <a:t>olar </a:t>
            </a:r>
            <a:r>
              <a:rPr lang="en-US" sz="1800" dirty="0"/>
              <a:t>renewable energy credits from?</a:t>
            </a:r>
          </a:p>
          <a:p>
            <a:pPr lvl="1"/>
            <a:r>
              <a:rPr lang="en-US" sz="1400" dirty="0"/>
              <a:t>PJM Interconnection is the power grid operator and wholesale market administrator for Maryland. PJM Generation Attribute Tracking System (GATS</a:t>
            </a:r>
            <a:r>
              <a:rPr lang="en-US" sz="1400" dirty="0" smtClean="0"/>
              <a:t>) is a multi-state registry for SRECs (please see GATS website for more information). It was designed to help the needs of buyers and sellers.</a:t>
            </a:r>
            <a:endParaRPr lang="en-US" sz="1800" dirty="0" smtClean="0"/>
          </a:p>
          <a:p>
            <a:r>
              <a:rPr lang="en-US" sz="1800" dirty="0" smtClean="0"/>
              <a:t>What </a:t>
            </a:r>
            <a:r>
              <a:rPr lang="en-US" sz="1800" dirty="0"/>
              <a:t>is an aggregator?</a:t>
            </a:r>
          </a:p>
          <a:p>
            <a:pPr lvl="1"/>
            <a:r>
              <a:rPr lang="en-US" sz="1500" dirty="0"/>
              <a:t>An aggregator trades various renewable energy sources or manage these sources on owners’ behalf. </a:t>
            </a:r>
            <a:endParaRPr lang="en-US" sz="1800" dirty="0" smtClean="0"/>
          </a:p>
          <a:p>
            <a:r>
              <a:rPr lang="en-US" sz="1800" dirty="0" smtClean="0"/>
              <a:t> Could </a:t>
            </a:r>
            <a:r>
              <a:rPr lang="en-US" sz="1800" dirty="0"/>
              <a:t>I obtain SRECs on my own?</a:t>
            </a:r>
          </a:p>
          <a:p>
            <a:pPr lvl="1"/>
            <a:r>
              <a:rPr lang="en-US" sz="1400" dirty="0" smtClean="0"/>
              <a:t>Yes</a:t>
            </a:r>
            <a:r>
              <a:rPr lang="en-US" sz="1400" dirty="0"/>
              <a:t>! First you would have to </a:t>
            </a:r>
            <a:r>
              <a:rPr lang="en-US" sz="1400" dirty="0" smtClean="0"/>
              <a:t>certify </a:t>
            </a:r>
            <a:r>
              <a:rPr lang="en-US" sz="1400" dirty="0"/>
              <a:t>your solar photovoltaic system with the Public Service Commission. If approved, you will receive a certification number. </a:t>
            </a:r>
            <a:r>
              <a:rPr lang="en-US" sz="1400" dirty="0" smtClean="0"/>
              <a:t>Upon </a:t>
            </a:r>
            <a:r>
              <a:rPr lang="en-US" sz="1400" dirty="0"/>
              <a:t>receipt of the certification number, </a:t>
            </a:r>
            <a:r>
              <a:rPr lang="en-US" sz="1400" dirty="0" smtClean="0"/>
              <a:t>you </a:t>
            </a:r>
            <a:r>
              <a:rPr lang="en-US" sz="1400" dirty="0"/>
              <a:t>would go to GATS PJM and follow their </a:t>
            </a:r>
            <a:r>
              <a:rPr lang="en-US" sz="1400" dirty="0" smtClean="0"/>
              <a:t>procedures for registration.  </a:t>
            </a:r>
            <a:r>
              <a:rPr lang="en-US" sz="1400" dirty="0" smtClean="0">
                <a:hlinkClick r:id="rId2"/>
              </a:rPr>
              <a:t>https</a:t>
            </a:r>
            <a:r>
              <a:rPr lang="en-US" sz="1400" dirty="0">
                <a:hlinkClick r:id="rId2"/>
              </a:rPr>
              <a:t>://</a:t>
            </a:r>
            <a:r>
              <a:rPr lang="en-US" sz="1400" dirty="0" smtClean="0">
                <a:hlinkClick r:id="rId2"/>
              </a:rPr>
              <a:t>www.pjm-eis.com/getting-started</a:t>
            </a:r>
          </a:p>
          <a:p>
            <a:pPr lvl="1"/>
            <a:endParaRPr lang="en-US" sz="1800" dirty="0"/>
          </a:p>
        </p:txBody>
      </p:sp>
      <p:sp>
        <p:nvSpPr>
          <p:cNvPr id="7" name="Slide Number Placeholder 6"/>
          <p:cNvSpPr>
            <a:spLocks noGrp="1"/>
          </p:cNvSpPr>
          <p:nvPr>
            <p:ph type="sldNum" sz="quarter" idx="12"/>
          </p:nvPr>
        </p:nvSpPr>
        <p:spPr/>
        <p:txBody>
          <a:bodyPr/>
          <a:lstStyle/>
          <a:p>
            <a:fld id="{3E7230D1-7A5D-4431-94E9-C99F3C495A2C}" type="slidenum">
              <a:rPr lang="en-US" smtClean="0"/>
              <a:t>12</a:t>
            </a:fld>
            <a:endParaRPr lang="en-US" dirty="0"/>
          </a:p>
        </p:txBody>
      </p:sp>
    </p:spTree>
    <p:extLst>
      <p:ext uri="{BB962C8B-B14F-4D97-AF65-F5344CB8AC3E}">
        <p14:creationId xmlns:p14="http://schemas.microsoft.com/office/powerpoint/2010/main" val="3515030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rPr>
              <a:t>How do I Trade SREC?</a:t>
            </a:r>
            <a:endParaRPr lang="en-US" dirty="0">
              <a:latin typeface="Times New Roman" pitchFamily="18" charset="0"/>
            </a:endParaRPr>
          </a:p>
        </p:txBody>
      </p:sp>
      <p:sp>
        <p:nvSpPr>
          <p:cNvPr id="10" name="Text Placeholder 9"/>
          <p:cNvSpPr>
            <a:spLocks noGrp="1"/>
          </p:cNvSpPr>
          <p:nvPr>
            <p:ph idx="1"/>
          </p:nvPr>
        </p:nvSpPr>
        <p:spPr>
          <a:xfrm>
            <a:off x="457200" y="1676401"/>
            <a:ext cx="8229600" cy="4114800"/>
          </a:xfrm>
        </p:spPr>
        <p:txBody>
          <a:bodyPr>
            <a:normAutofit fontScale="77500" lnSpcReduction="20000"/>
          </a:bodyPr>
          <a:lstStyle/>
          <a:p>
            <a:pPr marL="0" indent="0">
              <a:buNone/>
            </a:pPr>
            <a:r>
              <a:rPr lang="en-US" sz="3600" b="1" dirty="0" smtClean="0">
                <a:solidFill>
                  <a:schemeClr val="accent1">
                    <a:lumMod val="75000"/>
                  </a:schemeClr>
                </a:solidFill>
              </a:rPr>
              <a:t>The Maryland Public Service Commission is not involved in SREC trading. Please reach out to the following option for inquiry on trading. </a:t>
            </a:r>
          </a:p>
          <a:p>
            <a:endParaRPr lang="en-US" dirty="0" smtClean="0"/>
          </a:p>
          <a:p>
            <a:pPr marL="285750" indent="-285750">
              <a:buFont typeface="Wingdings" pitchFamily="2" charset="2"/>
              <a:buChar char="q"/>
            </a:pPr>
            <a:r>
              <a:rPr lang="en-US" dirty="0" smtClean="0"/>
              <a:t>PJM-EIS</a:t>
            </a:r>
            <a:r>
              <a:rPr lang="en-US" dirty="0"/>
              <a:t>' Generation Attribute Tracking System (</a:t>
            </a:r>
            <a:r>
              <a:rPr lang="en-US" dirty="0" smtClean="0"/>
              <a:t>GATS) is </a:t>
            </a:r>
            <a:r>
              <a:rPr lang="en-US" dirty="0"/>
              <a:t>a trading platform for solar renewable credits. Please contact them directly for Solar Renewable Energy </a:t>
            </a:r>
            <a:r>
              <a:rPr lang="en-US" dirty="0" smtClean="0"/>
              <a:t>Credits.</a:t>
            </a:r>
            <a:r>
              <a:rPr lang="en-US" dirty="0"/>
              <a:t> Prior to registering with PJM GATS, you would first need a certification number from the Public Service Commission</a:t>
            </a:r>
            <a:r>
              <a:rPr lang="en-US" dirty="0" smtClean="0"/>
              <a:t>.</a:t>
            </a:r>
          </a:p>
          <a:p>
            <a:pPr marL="742950" lvl="1" indent="-285750">
              <a:buFont typeface="Wingdings" pitchFamily="2" charset="2"/>
              <a:buChar char="§"/>
            </a:pPr>
            <a:r>
              <a:rPr lang="en-US" dirty="0" smtClean="0"/>
              <a:t>Website</a:t>
            </a:r>
            <a:r>
              <a:rPr lang="en-US" dirty="0"/>
              <a:t>: </a:t>
            </a:r>
            <a:r>
              <a:rPr lang="en-US" dirty="0">
                <a:hlinkClick r:id="rId2"/>
              </a:rPr>
              <a:t>https://</a:t>
            </a:r>
            <a:r>
              <a:rPr lang="en-US" dirty="0" smtClean="0">
                <a:hlinkClick r:id="rId2"/>
              </a:rPr>
              <a:t>www.pjm-eis.com/getting-started</a:t>
            </a:r>
            <a:endParaRPr lang="en-US" sz="1600" dirty="0" smtClean="0"/>
          </a:p>
          <a:p>
            <a:pPr marL="742950" lvl="1" indent="-285750">
              <a:buFont typeface="Wingdings" pitchFamily="2" charset="2"/>
              <a:buChar char="§"/>
            </a:pPr>
            <a:r>
              <a:rPr lang="en-US" dirty="0" smtClean="0"/>
              <a:t>Email</a:t>
            </a:r>
            <a:r>
              <a:rPr lang="en-US" dirty="0"/>
              <a:t>: </a:t>
            </a:r>
            <a:r>
              <a:rPr lang="en-US" dirty="0">
                <a:hlinkClick r:id="rId3"/>
              </a:rPr>
              <a:t>gatsadmin@pjm-eis.com</a:t>
            </a:r>
            <a:endParaRPr lang="en-US" dirty="0"/>
          </a:p>
          <a:p>
            <a:pPr marL="742950" lvl="1" indent="-285750">
              <a:buFont typeface="Wingdings" pitchFamily="2" charset="2"/>
              <a:buChar char="§"/>
            </a:pPr>
            <a:r>
              <a:rPr lang="en-US" dirty="0"/>
              <a:t>Telephone: (877) 750-GATS (4287</a:t>
            </a:r>
            <a:r>
              <a:rPr lang="en-US" dirty="0" smtClean="0"/>
              <a:t>)</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3E7230D1-7A5D-4431-94E9-C99F3C495A2C}" type="slidenum">
              <a:rPr lang="en-US" smtClean="0"/>
              <a:t>13</a:t>
            </a:fld>
            <a:endParaRPr lang="en-US" dirty="0"/>
          </a:p>
        </p:txBody>
      </p:sp>
    </p:spTree>
    <p:extLst>
      <p:ext uri="{BB962C8B-B14F-4D97-AF65-F5344CB8AC3E}">
        <p14:creationId xmlns:p14="http://schemas.microsoft.com/office/powerpoint/2010/main" val="2059957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latin typeface="Times New Roman" pitchFamily="18" charset="0"/>
              </a:rPr>
              <a:t>Contact Information</a:t>
            </a:r>
            <a:endParaRPr lang="en-US" dirty="0">
              <a:latin typeface="Times New Roman" pitchFamily="18" charset="0"/>
            </a:endParaRPr>
          </a:p>
        </p:txBody>
      </p:sp>
      <p:sp>
        <p:nvSpPr>
          <p:cNvPr id="19" name="Content Placeholder 18"/>
          <p:cNvSpPr>
            <a:spLocks noGrp="1"/>
          </p:cNvSpPr>
          <p:nvPr>
            <p:ph idx="1"/>
          </p:nvPr>
        </p:nvSpPr>
        <p:spPr>
          <a:xfrm>
            <a:off x="533400" y="1676400"/>
            <a:ext cx="8153400" cy="3962399"/>
          </a:xfrm>
        </p:spPr>
        <p:txBody>
          <a:bodyPr>
            <a:normAutofit/>
          </a:bodyPr>
          <a:lstStyle/>
          <a:p>
            <a:pPr marL="0" indent="0">
              <a:buNone/>
            </a:pPr>
            <a:r>
              <a:rPr lang="en-US" sz="1800" dirty="0"/>
              <a:t>The Maryland Public Service Commission is responsible for the certification of solar photovoltaic systems. Please contact the following if you need help in</a:t>
            </a:r>
            <a:r>
              <a:rPr lang="en-US" sz="1800" dirty="0" smtClean="0"/>
              <a:t>:</a:t>
            </a:r>
          </a:p>
          <a:p>
            <a:endParaRPr lang="en-US" sz="1800" b="1" dirty="0" smtClean="0"/>
          </a:p>
          <a:p>
            <a:r>
              <a:rPr lang="en-US" sz="1800" b="1" dirty="0" smtClean="0"/>
              <a:t>Certification/ application process questions:</a:t>
            </a:r>
          </a:p>
          <a:p>
            <a:pPr lvl="1"/>
            <a:r>
              <a:rPr lang="en-US" sz="1400" dirty="0" smtClean="0"/>
              <a:t> </a:t>
            </a:r>
            <a:r>
              <a:rPr lang="en-US" sz="1400" dirty="0" smtClean="0">
                <a:solidFill>
                  <a:srgbClr val="FF0000"/>
                </a:solidFill>
                <a:hlinkClick r:id="rId2"/>
              </a:rPr>
              <a:t>pvsolarapplication.application@maryland.gov</a:t>
            </a:r>
            <a:endParaRPr lang="en-US" sz="1400" dirty="0" smtClean="0">
              <a:solidFill>
                <a:srgbClr val="FF0000"/>
              </a:solidFill>
            </a:endParaRPr>
          </a:p>
          <a:p>
            <a:r>
              <a:rPr lang="en-US" sz="1800" b="1" dirty="0" smtClean="0"/>
              <a:t>Interconnection Agreement Certificate of Completion: </a:t>
            </a:r>
          </a:p>
          <a:p>
            <a:pPr lvl="1"/>
            <a:r>
              <a:rPr lang="en-US" sz="1400" dirty="0" smtClean="0"/>
              <a:t>Contact your utility provider, see slide 4.</a:t>
            </a:r>
          </a:p>
          <a:p>
            <a:r>
              <a:rPr lang="en-US" sz="1800" b="1" dirty="0" smtClean="0"/>
              <a:t>Renewable portfolio standard compliance </a:t>
            </a:r>
            <a:r>
              <a:rPr lang="en-US" sz="1800" b="1" dirty="0"/>
              <a:t>q</a:t>
            </a:r>
            <a:r>
              <a:rPr lang="en-US" sz="1800" b="1" dirty="0" smtClean="0"/>
              <a:t>uestions:</a:t>
            </a:r>
          </a:p>
          <a:p>
            <a:pPr lvl="1"/>
            <a:r>
              <a:rPr lang="en-US" sz="1400" dirty="0" smtClean="0">
                <a:hlinkClick r:id="rId3"/>
              </a:rPr>
              <a:t>craig.taborsky@maryland.gov</a:t>
            </a:r>
            <a:endParaRPr lang="en-US" sz="1400" dirty="0" smtClean="0"/>
          </a:p>
          <a:p>
            <a:pPr lvl="1"/>
            <a:r>
              <a:rPr lang="en-US" sz="1400" dirty="0">
                <a:hlinkClick r:id="rId4"/>
              </a:rPr>
              <a:t>c</a:t>
            </a:r>
            <a:r>
              <a:rPr lang="en-US" sz="1400" dirty="0" smtClean="0">
                <a:hlinkClick r:id="rId4"/>
              </a:rPr>
              <a:t>hristine.ugwa@maryland.gov</a:t>
            </a:r>
            <a:endParaRPr lang="en-US" sz="1400" dirty="0" smtClean="0"/>
          </a:p>
          <a:p>
            <a:r>
              <a:rPr lang="en-US" sz="1800" b="1" dirty="0" smtClean="0"/>
              <a:t>Public Service Commission engineering questions:</a:t>
            </a:r>
          </a:p>
          <a:p>
            <a:pPr lvl="1"/>
            <a:r>
              <a:rPr lang="en-US" sz="1400" dirty="0" smtClean="0">
                <a:hlinkClick r:id="rId3"/>
              </a:rPr>
              <a:t>craig.taborsky@maryland.gov</a:t>
            </a:r>
            <a:endParaRPr lang="en-US" sz="1400" dirty="0" smtClean="0"/>
          </a:p>
        </p:txBody>
      </p:sp>
      <p:sp>
        <p:nvSpPr>
          <p:cNvPr id="7" name="Slide Number Placeholder 6"/>
          <p:cNvSpPr>
            <a:spLocks noGrp="1"/>
          </p:cNvSpPr>
          <p:nvPr>
            <p:ph type="sldNum" sz="quarter" idx="12"/>
          </p:nvPr>
        </p:nvSpPr>
        <p:spPr/>
        <p:txBody>
          <a:bodyPr/>
          <a:lstStyle/>
          <a:p>
            <a:fld id="{3E7230D1-7A5D-4431-94E9-C99F3C495A2C}" type="slidenum">
              <a:rPr lang="en-US" smtClean="0"/>
              <a:t>14</a:t>
            </a:fld>
            <a:endParaRPr lang="en-US" dirty="0"/>
          </a:p>
        </p:txBody>
      </p:sp>
    </p:spTree>
    <p:extLst>
      <p:ext uri="{BB962C8B-B14F-4D97-AF65-F5344CB8AC3E}">
        <p14:creationId xmlns:p14="http://schemas.microsoft.com/office/powerpoint/2010/main" val="3508558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E7230D1-7A5D-4431-94E9-C99F3C495A2C}" type="slidenum">
              <a:rPr lang="en-US" smtClean="0"/>
              <a:t>15</a:t>
            </a:fld>
            <a:endParaRPr lang="en-US" dirty="0"/>
          </a:p>
        </p:txBody>
      </p:sp>
    </p:spTree>
    <p:extLst>
      <p:ext uri="{BB962C8B-B14F-4D97-AF65-F5344CB8AC3E}">
        <p14:creationId xmlns:p14="http://schemas.microsoft.com/office/powerpoint/2010/main" val="232215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18000" contrast="-62000"/>
                    </a14:imgEffect>
                  </a14:imgLayer>
                </a14:imgProps>
              </a:ext>
              <a:ext uri="{28A0092B-C50C-407E-A947-70E740481C1C}">
                <a14:useLocalDpi xmlns:a14="http://schemas.microsoft.com/office/drawing/2010/main" val="0"/>
              </a:ext>
            </a:extLst>
          </a:blip>
          <a:srcRect/>
          <a:stretch>
            <a:fillRect/>
          </a:stretch>
        </p:blipFill>
        <p:spPr bwMode="auto">
          <a:xfrm>
            <a:off x="676543" y="381000"/>
            <a:ext cx="7801208" cy="493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705351" y="3962400"/>
            <a:ext cx="7772400" cy="1501775"/>
          </a:xfrm>
        </p:spPr>
        <p:txBody>
          <a:bodyPr/>
          <a:lstStyle/>
          <a:p>
            <a:r>
              <a:rPr lang="en-US" dirty="0">
                <a:solidFill>
                  <a:schemeClr val="bg1"/>
                </a:solidFill>
                <a:latin typeface="Times New Roman" pitchFamily="18" charset="0"/>
              </a:rPr>
              <a:t>Solar PV System Certification</a:t>
            </a:r>
          </a:p>
        </p:txBody>
      </p:sp>
      <p:sp>
        <p:nvSpPr>
          <p:cNvPr id="5" name="Content Placeholder 4"/>
          <p:cNvSpPr>
            <a:spLocks noGrp="1"/>
          </p:cNvSpPr>
          <p:nvPr>
            <p:ph type="body" idx="1"/>
          </p:nvPr>
        </p:nvSpPr>
        <p:spPr>
          <a:xfrm>
            <a:off x="720306" y="2209800"/>
            <a:ext cx="7772400" cy="1828799"/>
          </a:xfrm>
        </p:spPr>
        <p:txBody>
          <a:bodyPr>
            <a:normAutofit/>
          </a:bodyPr>
          <a:lstStyle/>
          <a:p>
            <a:pPr marL="0" indent="0">
              <a:buNone/>
            </a:pPr>
            <a:r>
              <a:rPr lang="en-US" dirty="0">
                <a:solidFill>
                  <a:schemeClr val="bg1"/>
                </a:solidFill>
              </a:rPr>
              <a:t>Effective July 11, 2011, the Maryland Public Service Commission will be receiving </a:t>
            </a:r>
            <a:r>
              <a:rPr lang="en-US" dirty="0" smtClean="0">
                <a:solidFill>
                  <a:schemeClr val="bg1"/>
                </a:solidFill>
              </a:rPr>
              <a:t>applications </a:t>
            </a:r>
            <a:r>
              <a:rPr lang="en-US" dirty="0">
                <a:solidFill>
                  <a:schemeClr val="bg1"/>
                </a:solidFill>
              </a:rPr>
              <a:t>for </a:t>
            </a:r>
            <a:r>
              <a:rPr lang="en-US" dirty="0" smtClean="0">
                <a:solidFill>
                  <a:schemeClr val="bg1"/>
                </a:solidFill>
              </a:rPr>
              <a:t>certification </a:t>
            </a:r>
            <a:r>
              <a:rPr lang="en-US" dirty="0">
                <a:solidFill>
                  <a:schemeClr val="bg1"/>
                </a:solidFill>
              </a:rPr>
              <a:t>of </a:t>
            </a:r>
            <a:r>
              <a:rPr lang="en-US" dirty="0" smtClean="0">
                <a:solidFill>
                  <a:schemeClr val="bg1"/>
                </a:solidFill>
              </a:rPr>
              <a:t>tier </a:t>
            </a:r>
            <a:r>
              <a:rPr lang="en-US" dirty="0">
                <a:solidFill>
                  <a:schemeClr val="bg1"/>
                </a:solidFill>
              </a:rPr>
              <a:t>1, </a:t>
            </a:r>
            <a:r>
              <a:rPr lang="en-US" dirty="0" smtClean="0">
                <a:solidFill>
                  <a:schemeClr val="bg1"/>
                </a:solidFill>
              </a:rPr>
              <a:t>level </a:t>
            </a:r>
            <a:r>
              <a:rPr lang="en-US" dirty="0">
                <a:solidFill>
                  <a:schemeClr val="bg1"/>
                </a:solidFill>
              </a:rPr>
              <a:t>1 and </a:t>
            </a:r>
            <a:r>
              <a:rPr lang="en-US" dirty="0" smtClean="0">
                <a:solidFill>
                  <a:schemeClr val="bg1"/>
                </a:solidFill>
              </a:rPr>
              <a:t>level </a:t>
            </a:r>
            <a:r>
              <a:rPr lang="en-US" dirty="0">
                <a:solidFill>
                  <a:schemeClr val="bg1"/>
                </a:solidFill>
              </a:rPr>
              <a:t>2 Solar Renewable Energy Facilities for the Maryland RPS Program through an online “Solar PV Portal.” Paper copies will not be accepted</a:t>
            </a:r>
          </a:p>
        </p:txBody>
      </p:sp>
      <p:sp>
        <p:nvSpPr>
          <p:cNvPr id="8" name="Slide Number Placeholder 7"/>
          <p:cNvSpPr>
            <a:spLocks noGrp="1"/>
          </p:cNvSpPr>
          <p:nvPr>
            <p:ph type="sldNum" sz="quarter" idx="12"/>
          </p:nvPr>
        </p:nvSpPr>
        <p:spPr/>
        <p:txBody>
          <a:bodyPr/>
          <a:lstStyle/>
          <a:p>
            <a:fld id="{3E7230D1-7A5D-4431-94E9-C99F3C495A2C}" type="slidenum">
              <a:rPr lang="en-US" smtClean="0"/>
              <a:t>2</a:t>
            </a:fld>
            <a:endParaRPr lang="en-US" dirty="0"/>
          </a:p>
        </p:txBody>
      </p:sp>
    </p:spTree>
    <p:extLst>
      <p:ext uri="{BB962C8B-B14F-4D97-AF65-F5344CB8AC3E}">
        <p14:creationId xmlns:p14="http://schemas.microsoft.com/office/powerpoint/2010/main" val="160413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295400"/>
          </a:xfrm>
        </p:spPr>
        <p:txBody>
          <a:bodyPr>
            <a:normAutofit fontScale="90000"/>
          </a:bodyPr>
          <a:lstStyle/>
          <a:p>
            <a:r>
              <a:rPr lang="en-US" sz="2400" dirty="0">
                <a:solidFill>
                  <a:schemeClr val="accent1">
                    <a:lumMod val="75000"/>
                  </a:schemeClr>
                </a:solidFill>
                <a:latin typeface="Times New Roman" pitchFamily="18" charset="0"/>
              </a:rPr>
              <a:t>Solar Photovoltaic System Certification Process</a:t>
            </a:r>
            <a:r>
              <a:rPr lang="en-US" dirty="0"/>
              <a:t/>
            </a:r>
            <a:br>
              <a:rPr lang="en-US" dirty="0"/>
            </a:br>
            <a:endParaRPr lang="en-US" dirty="0"/>
          </a:p>
        </p:txBody>
      </p:sp>
      <p:sp>
        <p:nvSpPr>
          <p:cNvPr id="3" name="Text Placeholder 2"/>
          <p:cNvSpPr>
            <a:spLocks noGrp="1"/>
          </p:cNvSpPr>
          <p:nvPr>
            <p:ph type="body" sz="half" idx="2"/>
          </p:nvPr>
        </p:nvSpPr>
        <p:spPr>
          <a:xfrm>
            <a:off x="457200" y="1447801"/>
            <a:ext cx="3008313" cy="4343400"/>
          </a:xfrm>
        </p:spPr>
        <p:txBody>
          <a:bodyPr>
            <a:normAutofit fontScale="92500"/>
          </a:bodyPr>
          <a:lstStyle/>
          <a:p>
            <a:pPr marL="285750" indent="-285750">
              <a:buFont typeface="Wingdings" panose="05000000000000000000" pitchFamily="2" charset="2"/>
              <a:buChar char="§"/>
            </a:pPr>
            <a:r>
              <a:rPr lang="en-US" dirty="0"/>
              <a:t>Once you have completed the installation of your solar photo voltaic (PV) system, you will need to contact your </a:t>
            </a:r>
            <a:r>
              <a:rPr lang="en-US" dirty="0" smtClean="0"/>
              <a:t>utility </a:t>
            </a:r>
            <a:r>
              <a:rPr lang="en-US" dirty="0"/>
              <a:t>provider </a:t>
            </a:r>
            <a:r>
              <a:rPr lang="en-US" dirty="0" smtClean="0"/>
              <a:t>(Please see list of utility providers in Maryland on the next slide).</a:t>
            </a:r>
            <a:endParaRPr lang="en-US" dirty="0"/>
          </a:p>
          <a:p>
            <a:pPr marL="285750" indent="-285750">
              <a:buFont typeface="Wingdings" panose="05000000000000000000" pitchFamily="2" charset="2"/>
              <a:buChar char="§"/>
            </a:pPr>
            <a:r>
              <a:rPr lang="en-US" dirty="0"/>
              <a:t>You, the applicant will complete the </a:t>
            </a:r>
            <a:r>
              <a:rPr lang="en-US" dirty="0" smtClean="0"/>
              <a:t>Interconnection agreement </a:t>
            </a:r>
            <a:r>
              <a:rPr lang="en-US" dirty="0"/>
              <a:t>application whereupon a </a:t>
            </a:r>
            <a:r>
              <a:rPr lang="en-US" dirty="0" smtClean="0"/>
              <a:t>utility </a:t>
            </a:r>
            <a:r>
              <a:rPr lang="en-US" dirty="0"/>
              <a:t>interconnection specialist will return a signed and dated Interconnection Agreement Certificate of Completion recognizing </a:t>
            </a:r>
            <a:r>
              <a:rPr lang="en-US" dirty="0" smtClean="0"/>
              <a:t>the </a:t>
            </a:r>
            <a:r>
              <a:rPr lang="en-US" dirty="0"/>
              <a:t>final approval from the </a:t>
            </a:r>
            <a:r>
              <a:rPr lang="en-US" dirty="0" smtClean="0"/>
              <a:t>utility</a:t>
            </a:r>
            <a:r>
              <a:rPr lang="en-US" dirty="0"/>
              <a:t>. </a:t>
            </a:r>
          </a:p>
          <a:p>
            <a:pPr marL="285750" indent="-285750">
              <a:buFont typeface="Wingdings" panose="05000000000000000000" pitchFamily="2" charset="2"/>
              <a:buChar char="§"/>
            </a:pPr>
            <a:r>
              <a:rPr lang="en-US" b="1" dirty="0">
                <a:solidFill>
                  <a:schemeClr val="accent1"/>
                </a:solidFill>
              </a:rPr>
              <a:t>Once you have received your signed copy of the Interconnection Agreement Certificate of Completion, you will then submit an application to </a:t>
            </a:r>
            <a:r>
              <a:rPr lang="en-US" b="1" dirty="0" smtClean="0">
                <a:solidFill>
                  <a:schemeClr val="accent1"/>
                </a:solidFill>
              </a:rPr>
              <a:t>the </a:t>
            </a:r>
            <a:r>
              <a:rPr lang="en-US" b="1" dirty="0">
                <a:solidFill>
                  <a:schemeClr val="accent1"/>
                </a:solidFill>
              </a:rPr>
              <a:t>Maryland Public Service Commission to get your solar system </a:t>
            </a:r>
            <a:r>
              <a:rPr lang="en-US" b="1" dirty="0" smtClean="0">
                <a:solidFill>
                  <a:schemeClr val="accent1"/>
                </a:solidFill>
              </a:rPr>
              <a:t>certified. </a:t>
            </a:r>
            <a:endParaRPr lang="en-US" b="1" dirty="0">
              <a:solidFill>
                <a:schemeClr val="accent1"/>
              </a:solidFill>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893" y="3169853"/>
            <a:ext cx="4064310" cy="2488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Down Arrow 6"/>
          <p:cNvSpPr/>
          <p:nvPr/>
        </p:nvSpPr>
        <p:spPr>
          <a:xfrm>
            <a:off x="6019800" y="2770337"/>
            <a:ext cx="473696"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648200" y="4038600"/>
            <a:ext cx="3990000" cy="369332"/>
          </a:xfrm>
          <a:prstGeom prst="rect">
            <a:avLst/>
          </a:prstGeom>
          <a:noFill/>
        </p:spPr>
        <p:txBody>
          <a:bodyPr wrap="square" rtlCol="0">
            <a:spAutoFit/>
          </a:bodyPr>
          <a:lstStyle/>
          <a:p>
            <a:r>
              <a:rPr lang="en-US" b="1" dirty="0">
                <a:solidFill>
                  <a:srgbClr val="FFC000"/>
                </a:solidFill>
              </a:rPr>
              <a:t>Maryland Public Service Commission</a:t>
            </a:r>
          </a:p>
        </p:txBody>
      </p:sp>
      <p:sp>
        <p:nvSpPr>
          <p:cNvPr id="10" name="Slide Number Placeholder 9"/>
          <p:cNvSpPr>
            <a:spLocks noGrp="1"/>
          </p:cNvSpPr>
          <p:nvPr>
            <p:ph type="sldNum" sz="quarter" idx="12"/>
          </p:nvPr>
        </p:nvSpPr>
        <p:spPr/>
        <p:txBody>
          <a:bodyPr/>
          <a:lstStyle/>
          <a:p>
            <a:fld id="{3E7230D1-7A5D-4431-94E9-C99F3C495A2C}" type="slidenum">
              <a:rPr lang="en-US" smtClean="0"/>
              <a:t>3</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859" y="152400"/>
            <a:ext cx="4088378" cy="2478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72111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3E7230D1-7A5D-4431-94E9-C99F3C495A2C}" type="slidenum">
              <a:rPr lang="en-US" smtClean="0"/>
              <a:t>4</a:t>
            </a:fld>
            <a:endParaRPr lang="en-US"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454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88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81800" y="609600"/>
            <a:ext cx="2209800" cy="5324535"/>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Before Starting the MDPSC Solar Certificate application process, you need to obtain all the required documents for your application selection </a:t>
            </a:r>
            <a:r>
              <a:rPr lang="en-US" sz="1400" b="1" dirty="0" smtClean="0">
                <a:latin typeface="Times New Roman" panose="02020603050405020304" pitchFamily="18" charset="0"/>
                <a:cs typeface="Times New Roman" panose="02020603050405020304" pitchFamily="18" charset="0"/>
              </a:rPr>
              <a:t>type  (</a:t>
            </a:r>
            <a:r>
              <a:rPr lang="en-US" sz="1400" b="1" dirty="0">
                <a:latin typeface="Times New Roman" panose="02020603050405020304" pitchFamily="18" charset="0"/>
                <a:cs typeface="Times New Roman" panose="02020603050405020304" pitchFamily="18" charset="0"/>
              </a:rPr>
              <a:t>I</a:t>
            </a:r>
            <a:r>
              <a:rPr lang="en-US" sz="1400" b="1" dirty="0" smtClean="0">
                <a:latin typeface="Times New Roman" panose="02020603050405020304" pitchFamily="18" charset="0"/>
                <a:cs typeface="Times New Roman" panose="02020603050405020304" pitchFamily="18" charset="0"/>
              </a:rPr>
              <a:t>nitial, proposed change/ growth, or decertification)</a:t>
            </a:r>
          </a:p>
          <a:p>
            <a:endParaRPr lang="en-US" sz="1600" b="1" dirty="0">
              <a:latin typeface="Times New Roman" panose="02020603050405020304" pitchFamily="18" charset="0"/>
              <a:cs typeface="Times New Roman" panose="02020603050405020304" pitchFamily="18" charset="0"/>
            </a:endParaRPr>
          </a:p>
          <a:p>
            <a:r>
              <a:rPr lang="en-US" sz="1400" b="1" dirty="0" smtClean="0">
                <a:solidFill>
                  <a:srgbClr val="FF0000"/>
                </a:solidFill>
                <a:latin typeface="Times New Roman" pitchFamily="18" charset="0"/>
                <a:cs typeface="Times New Roman" panose="02020603050405020304" pitchFamily="18" charset="0"/>
              </a:rPr>
              <a:t>Generation capacity of </a:t>
            </a:r>
            <a:r>
              <a:rPr lang="en-US" sz="1400" b="1" dirty="0">
                <a:solidFill>
                  <a:srgbClr val="FF0000"/>
                </a:solidFill>
                <a:latin typeface="Times New Roman" pitchFamily="18" charset="0"/>
                <a:cs typeface="Times New Roman" pitchFamily="18" charset="0"/>
              </a:rPr>
              <a:t> 2 MWs and </a:t>
            </a:r>
            <a:r>
              <a:rPr lang="en-US" sz="1400" b="1" dirty="0" smtClean="0">
                <a:solidFill>
                  <a:srgbClr val="FF0000"/>
                </a:solidFill>
                <a:latin typeface="Times New Roman" pitchFamily="18" charset="0"/>
                <a:cs typeface="Times New Roman" pitchFamily="18" charset="0"/>
              </a:rPr>
              <a:t>above must submit a CPCN or a CPCN exemption for type 1 and 2 application.</a:t>
            </a:r>
            <a:endParaRPr lang="en-US" sz="1400" b="1" dirty="0">
              <a:solidFill>
                <a:srgbClr val="FF0000"/>
              </a:solidFill>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lvl="1"/>
            <a:r>
              <a:rPr lang="en-US" sz="1400" dirty="0"/>
              <a:t>General Notes: </a:t>
            </a:r>
            <a:r>
              <a:rPr lang="en-US" sz="1400" dirty="0" smtClean="0"/>
              <a:t>Do </a:t>
            </a:r>
            <a:r>
              <a:rPr lang="en-US" sz="1400" dirty="0"/>
              <a:t>not provide as-built drawings</a:t>
            </a:r>
            <a:r>
              <a:rPr lang="en-US" sz="1400" dirty="0" smtClean="0"/>
              <a:t>, power purchase agreement, billing information, and county permits </a:t>
            </a:r>
            <a:r>
              <a:rPr lang="en-US" sz="1400" dirty="0"/>
              <a:t>unless requested.</a:t>
            </a:r>
          </a:p>
          <a:p>
            <a:endParaRPr lang="en-US" dirty="0">
              <a:latin typeface="Times New Roman" panose="02020603050405020304" pitchFamily="18" charset="0"/>
              <a:cs typeface="Times New Roman" panose="02020603050405020304" pitchFamily="18" charset="0"/>
            </a:endParaRPr>
          </a:p>
        </p:txBody>
      </p:sp>
      <p:sp>
        <p:nvSpPr>
          <p:cNvPr id="2" name="Flowchart: Connector 1">
            <a:extLst>
              <a:ext uri="{FF2B5EF4-FFF2-40B4-BE49-F238E27FC236}">
                <a16:creationId xmlns="" xmlns:a16="http://schemas.microsoft.com/office/drawing/2014/main" id="{ACAAAD87-DAF3-07DC-9AF9-0DF22CD21995}"/>
              </a:ext>
            </a:extLst>
          </p:cNvPr>
          <p:cNvSpPr/>
          <p:nvPr/>
        </p:nvSpPr>
        <p:spPr>
          <a:xfrm>
            <a:off x="381000" y="11430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 name="Flowchart: Connector 2">
            <a:extLst>
              <a:ext uri="{FF2B5EF4-FFF2-40B4-BE49-F238E27FC236}">
                <a16:creationId xmlns="" xmlns:a16="http://schemas.microsoft.com/office/drawing/2014/main" id="{ACE7ADE8-DC09-36C1-387C-186003ECFF7D}"/>
              </a:ext>
            </a:extLst>
          </p:cNvPr>
          <p:cNvSpPr/>
          <p:nvPr/>
        </p:nvSpPr>
        <p:spPr>
          <a:xfrm>
            <a:off x="381000" y="2790453"/>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 name="Flowchart: Connector 3">
            <a:extLst>
              <a:ext uri="{FF2B5EF4-FFF2-40B4-BE49-F238E27FC236}">
                <a16:creationId xmlns="" xmlns:a16="http://schemas.microsoft.com/office/drawing/2014/main" id="{EF1DCD67-50FF-AD18-5750-3854346B882B}"/>
              </a:ext>
            </a:extLst>
          </p:cNvPr>
          <p:cNvSpPr/>
          <p:nvPr/>
        </p:nvSpPr>
        <p:spPr>
          <a:xfrm>
            <a:off x="381000" y="4793224"/>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Slide Number Placeholder 8"/>
          <p:cNvSpPr>
            <a:spLocks noGrp="1"/>
          </p:cNvSpPr>
          <p:nvPr>
            <p:ph type="sldNum" sz="quarter" idx="12"/>
          </p:nvPr>
        </p:nvSpPr>
        <p:spPr/>
        <p:txBody>
          <a:bodyPr/>
          <a:lstStyle/>
          <a:p>
            <a:fld id="{3E7230D1-7A5D-4431-94E9-C99F3C495A2C}" type="slidenum">
              <a:rPr lang="en-US" smtClean="0"/>
              <a:t>5</a:t>
            </a:fld>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942" y="-474150"/>
            <a:ext cx="5797424" cy="652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06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838200"/>
          </a:xfrm>
        </p:spPr>
        <p:txBody>
          <a:bodyPr/>
          <a:lstStyle/>
          <a:p>
            <a:r>
              <a:rPr lang="en-US" dirty="0">
                <a:latin typeface="Times New Roman" panose="02020603050405020304" pitchFamily="18" charset="0"/>
              </a:rPr>
              <a:t>Frequently Asked Questions</a:t>
            </a: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
            </a:pPr>
            <a:r>
              <a:rPr lang="en-US" sz="1100" dirty="0"/>
              <a:t>How can I obtain an Interconnection Agreement Certificate of Completion?</a:t>
            </a:r>
          </a:p>
          <a:p>
            <a:pPr lvl="1">
              <a:buFont typeface="Wingdings" panose="05000000000000000000" pitchFamily="2" charset="2"/>
              <a:buChar char="§"/>
            </a:pPr>
            <a:r>
              <a:rPr lang="en-US" sz="1100" dirty="0"/>
              <a:t>Interconnection Agreement Certificate of Completion is provided by your utility provider. In which you will have to fill out and return to the provider to sign.</a:t>
            </a:r>
          </a:p>
          <a:p>
            <a:pPr>
              <a:buFont typeface="Wingdings" panose="05000000000000000000" pitchFamily="2" charset="2"/>
              <a:buChar char="§"/>
            </a:pPr>
            <a:r>
              <a:rPr lang="en-US" sz="1100" dirty="0"/>
              <a:t>What is a Certificate of Good Standing and how can I obtain one?</a:t>
            </a:r>
          </a:p>
          <a:p>
            <a:pPr lvl="1">
              <a:buFont typeface="Wingdings" panose="05000000000000000000" pitchFamily="2" charset="2"/>
              <a:buChar char="§"/>
            </a:pPr>
            <a:r>
              <a:rPr lang="en-US" sz="1100" dirty="0"/>
              <a:t>A certificate provided by the Maryland Department of Assessment and Taxation, which verifies that a business entity is in “good standing,” and all documents and fees required by law to be submitted to the Department have been received, and that no other government agency has notified the Department that the entity is delinquent in tax payments. </a:t>
            </a:r>
          </a:p>
          <a:p>
            <a:pPr lvl="2">
              <a:buFont typeface="Wingdings" panose="05000000000000000000" pitchFamily="2" charset="2"/>
              <a:buChar char="§"/>
            </a:pPr>
            <a:r>
              <a:rPr lang="en-US" sz="1100" dirty="0"/>
              <a:t>https://</a:t>
            </a:r>
            <a:r>
              <a:rPr lang="en-US" sz="1100" dirty="0" smtClean="0"/>
              <a:t>dat.maryland.gov/businesses/Pages/Internet-Certificate-of-Status.aspx</a:t>
            </a:r>
          </a:p>
          <a:p>
            <a:pPr>
              <a:buFont typeface="Wingdings" panose="05000000000000000000" pitchFamily="2" charset="2"/>
              <a:buChar char="§"/>
            </a:pPr>
            <a:r>
              <a:rPr lang="en-US" sz="1100" dirty="0" smtClean="0"/>
              <a:t>What </a:t>
            </a:r>
            <a:r>
              <a:rPr lang="en-US" sz="1100" dirty="0"/>
              <a:t>is a letter order?</a:t>
            </a:r>
          </a:p>
          <a:p>
            <a:pPr lvl="1">
              <a:buFont typeface="Wingdings" panose="05000000000000000000" pitchFamily="2" charset="2"/>
              <a:buChar char="§"/>
            </a:pPr>
            <a:r>
              <a:rPr lang="en-US" sz="1100" dirty="0"/>
              <a:t>This is the certificate that was emailed upon the initial </a:t>
            </a:r>
            <a:r>
              <a:rPr lang="en-US" sz="1100" dirty="0" smtClean="0"/>
              <a:t>approval of your solar PV system. </a:t>
            </a:r>
            <a:r>
              <a:rPr lang="en-US" sz="1100" dirty="0"/>
              <a:t>(Please see sample picture on the bottom right</a:t>
            </a:r>
            <a:r>
              <a:rPr lang="en-US" sz="1100" dirty="0" smtClean="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059" y="1295400"/>
            <a:ext cx="3473824" cy="2210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7685" y="3871887"/>
            <a:ext cx="3583550" cy="1768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Slide Number Placeholder 8"/>
          <p:cNvSpPr>
            <a:spLocks noGrp="1"/>
          </p:cNvSpPr>
          <p:nvPr>
            <p:ph type="sldNum" sz="quarter" idx="12"/>
          </p:nvPr>
        </p:nvSpPr>
        <p:spPr/>
        <p:txBody>
          <a:bodyPr/>
          <a:lstStyle/>
          <a:p>
            <a:fld id="{3E7230D1-7A5D-4431-94E9-C99F3C495A2C}" type="slidenum">
              <a:rPr lang="en-US" smtClean="0"/>
              <a:t>6</a:t>
            </a:fld>
            <a:endParaRPr lang="en-US" dirty="0"/>
          </a:p>
        </p:txBody>
      </p:sp>
    </p:spTree>
    <p:extLst>
      <p:ext uri="{BB962C8B-B14F-4D97-AF65-F5344CB8AC3E}">
        <p14:creationId xmlns:p14="http://schemas.microsoft.com/office/powerpoint/2010/main" val="32548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normAutofit fontScale="90000"/>
          </a:bodyPr>
          <a:lstStyle/>
          <a:p>
            <a:r>
              <a:rPr lang="en-US" dirty="0"/>
              <a:t>MD PSC Solar Applications are submitted through the PV System</a:t>
            </a:r>
            <a:br>
              <a:rPr lang="en-US" dirty="0"/>
            </a:br>
            <a:r>
              <a:rPr lang="en-US" sz="1800" u="sng" dirty="0">
                <a:solidFill>
                  <a:srgbClr val="0000FF"/>
                </a:solidFill>
                <a:ea typeface="Times New Roman"/>
                <a:cs typeface="Times New Roman"/>
                <a:hlinkClick r:id="rId2"/>
              </a:rPr>
              <a:t>https://wowza.psc.state.md.us/newintranet/solarapp/login_new.cfm</a:t>
            </a:r>
            <a:r>
              <a:rPr lang="en-US" dirty="0">
                <a:ea typeface="Times New Roman"/>
                <a:cs typeface="Times New Roman"/>
              </a:rPr>
              <a:t/>
            </a:r>
            <a:br>
              <a:rPr lang="en-US" dirty="0">
                <a:ea typeface="Times New Roman"/>
                <a:cs typeface="Times New Roman"/>
              </a:rPr>
            </a:b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981200"/>
            <a:ext cx="5675868" cy="2938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81000" y="4972088"/>
            <a:ext cx="7315200" cy="923330"/>
          </a:xfrm>
          <a:prstGeom prst="rect">
            <a:avLst/>
          </a:prstGeom>
          <a:noFill/>
        </p:spPr>
        <p:txBody>
          <a:bodyPr wrap="square" rtlCol="0">
            <a:spAutoFit/>
          </a:bodyPr>
          <a:lstStyle/>
          <a:p>
            <a:r>
              <a:rPr lang="en-US" dirty="0"/>
              <a:t>Once you have all the required documents for your filing, you will then go to the link above to create a username and password. If you already have a username and password , please log into portal to complete an application</a:t>
            </a:r>
          </a:p>
        </p:txBody>
      </p:sp>
      <p:sp>
        <p:nvSpPr>
          <p:cNvPr id="7" name="Slide Number Placeholder 6"/>
          <p:cNvSpPr>
            <a:spLocks noGrp="1"/>
          </p:cNvSpPr>
          <p:nvPr>
            <p:ph type="sldNum" sz="quarter" idx="12"/>
          </p:nvPr>
        </p:nvSpPr>
        <p:spPr/>
        <p:txBody>
          <a:bodyPr/>
          <a:lstStyle/>
          <a:p>
            <a:fld id="{3E7230D1-7A5D-4431-94E9-C99F3C495A2C}" type="slidenum">
              <a:rPr lang="en-US" smtClean="0"/>
              <a:t>7</a:t>
            </a:fld>
            <a:endParaRPr lang="en-US" dirty="0"/>
          </a:p>
        </p:txBody>
      </p:sp>
    </p:spTree>
    <p:extLst>
      <p:ext uri="{BB962C8B-B14F-4D97-AF65-F5344CB8AC3E}">
        <p14:creationId xmlns:p14="http://schemas.microsoft.com/office/powerpoint/2010/main" val="317652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fontScale="90000"/>
          </a:bodyPr>
          <a:lstStyle/>
          <a:p>
            <a:r>
              <a:rPr lang="en-US" dirty="0">
                <a:latin typeface="Times New Roman" panose="02020603050405020304" pitchFamily="18" charset="0"/>
              </a:rPr>
              <a:t>How to Submit an Initial Application</a:t>
            </a:r>
          </a:p>
        </p:txBody>
      </p:sp>
      <p:sp>
        <p:nvSpPr>
          <p:cNvPr id="3" name="Content Placeholder 2"/>
          <p:cNvSpPr>
            <a:spLocks noGrp="1"/>
          </p:cNvSpPr>
          <p:nvPr>
            <p:ph sz="half" idx="1"/>
          </p:nvPr>
        </p:nvSpPr>
        <p:spPr/>
        <p:txBody>
          <a:bodyPr>
            <a:normAutofit fontScale="55000" lnSpcReduction="20000"/>
          </a:bodyPr>
          <a:lstStyle/>
          <a:p>
            <a:pPr>
              <a:buFont typeface="Wingdings" panose="05000000000000000000" pitchFamily="2" charset="2"/>
              <a:buChar char="q"/>
            </a:pPr>
            <a:r>
              <a:rPr lang="en-US" sz="3100" dirty="0"/>
              <a:t>Log on to the portal using the registered email address and password</a:t>
            </a:r>
          </a:p>
          <a:p>
            <a:pPr>
              <a:buFont typeface="Wingdings" panose="05000000000000000000" pitchFamily="2" charset="2"/>
              <a:buChar char="q"/>
            </a:pPr>
            <a:r>
              <a:rPr lang="en-US" sz="3100" dirty="0"/>
              <a:t>Scroll down to the bottom of the page to select “I accept”</a:t>
            </a:r>
          </a:p>
          <a:p>
            <a:pPr>
              <a:buFont typeface="Wingdings" panose="05000000000000000000" pitchFamily="2" charset="2"/>
              <a:buChar char="q"/>
            </a:pPr>
            <a:r>
              <a:rPr lang="en-US" sz="3100" dirty="0"/>
              <a:t>Select the type of Commission filing</a:t>
            </a:r>
          </a:p>
          <a:p>
            <a:pPr marL="457200" lvl="1" indent="0">
              <a:buNone/>
            </a:pPr>
            <a:r>
              <a:rPr lang="en-US" sz="3100" i="1" dirty="0">
                <a:solidFill>
                  <a:schemeClr val="accent1">
                    <a:lumMod val="75000"/>
                  </a:schemeClr>
                </a:solidFill>
              </a:rPr>
              <a:t>Initial Solar Application</a:t>
            </a:r>
          </a:p>
          <a:p>
            <a:pPr>
              <a:buFont typeface="Wingdings" panose="05000000000000000000" pitchFamily="2" charset="2"/>
              <a:buChar char="q"/>
            </a:pPr>
            <a:r>
              <a:rPr lang="en-US" sz="3100" dirty="0"/>
              <a:t>Complete the entire online application. Information </a:t>
            </a:r>
            <a:r>
              <a:rPr lang="en-US" sz="3100" i="1" u="sng" dirty="0"/>
              <a:t>must</a:t>
            </a:r>
            <a:r>
              <a:rPr lang="en-US" sz="3100" dirty="0"/>
              <a:t> reflect the information on the Interconnection Agreement Certificate of Completion exactly.</a:t>
            </a:r>
          </a:p>
          <a:p>
            <a:pPr marL="457200" lvl="1" indent="0">
              <a:buNone/>
            </a:pPr>
            <a:r>
              <a:rPr lang="en-US" sz="2700" dirty="0">
                <a:solidFill>
                  <a:schemeClr val="accent1">
                    <a:lumMod val="75000"/>
                  </a:schemeClr>
                </a:solidFill>
              </a:rPr>
              <a:t>The </a:t>
            </a:r>
            <a:r>
              <a:rPr lang="en-US" sz="2700" b="1" dirty="0">
                <a:solidFill>
                  <a:schemeClr val="accent1">
                    <a:lumMod val="75000"/>
                  </a:schemeClr>
                </a:solidFill>
              </a:rPr>
              <a:t>facility </a:t>
            </a:r>
            <a:r>
              <a:rPr lang="en-US" sz="2700" b="1" dirty="0" smtClean="0">
                <a:solidFill>
                  <a:schemeClr val="accent1">
                    <a:lumMod val="75000"/>
                  </a:schemeClr>
                </a:solidFill>
              </a:rPr>
              <a:t>information </a:t>
            </a:r>
            <a:r>
              <a:rPr lang="en-US" sz="2700" dirty="0">
                <a:solidFill>
                  <a:schemeClr val="accent1">
                    <a:lumMod val="75000"/>
                  </a:schemeClr>
                </a:solidFill>
              </a:rPr>
              <a:t>on the online application </a:t>
            </a:r>
            <a:r>
              <a:rPr lang="en-US" sz="2700" i="1" u="sng" dirty="0">
                <a:solidFill>
                  <a:schemeClr val="accent1">
                    <a:lumMod val="75000"/>
                  </a:schemeClr>
                </a:solidFill>
              </a:rPr>
              <a:t>must</a:t>
            </a:r>
            <a:r>
              <a:rPr lang="en-US" sz="2700" dirty="0">
                <a:solidFill>
                  <a:schemeClr val="accent1">
                    <a:lumMod val="75000"/>
                  </a:schemeClr>
                </a:solidFill>
              </a:rPr>
              <a:t> reflect the Interconnection Agreement Certificate of </a:t>
            </a:r>
            <a:r>
              <a:rPr lang="en-US" sz="2700" dirty="0" smtClean="0">
                <a:solidFill>
                  <a:schemeClr val="accent1">
                    <a:lumMod val="75000"/>
                  </a:schemeClr>
                </a:solidFill>
              </a:rPr>
              <a:t>Completion (IACOC). For example, the facility name on the online application must reflect the name on the customer's name on the IACOC.</a:t>
            </a:r>
            <a:endParaRPr lang="en-US" sz="2700" dirty="0">
              <a:solidFill>
                <a:schemeClr val="accent1">
                  <a:lumMod val="75000"/>
                </a:schemeClr>
              </a:solidFill>
            </a:endParaRPr>
          </a:p>
          <a:p>
            <a:pPr>
              <a:buFont typeface="Wingdings" panose="05000000000000000000" pitchFamily="2" charset="2"/>
              <a:buChar char="q"/>
            </a:pPr>
            <a:r>
              <a:rPr lang="en-US" sz="3100" dirty="0"/>
              <a:t>Click “Next” to go to the upload page. Once the document(s) are uploaded select “Yes” to Submit Filing.</a:t>
            </a:r>
          </a:p>
          <a:p>
            <a:pPr marL="0" indent="0">
              <a:buNone/>
            </a:pPr>
            <a:endParaRPr lang="en-US" sz="3100" dirty="0"/>
          </a:p>
          <a:p>
            <a:endParaRPr lang="en-US" dirty="0"/>
          </a:p>
          <a:p>
            <a:endParaRPr lang="en-US" dirty="0"/>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65546" y="1600200"/>
            <a:ext cx="3803908"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Left Arrow 6"/>
          <p:cNvSpPr/>
          <p:nvPr/>
        </p:nvSpPr>
        <p:spPr>
          <a:xfrm>
            <a:off x="7315200" y="2209800"/>
            <a:ext cx="533400" cy="1982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3E7230D1-7A5D-4431-94E9-C99F3C495A2C}" type="slidenum">
              <a:rPr lang="en-US" smtClean="0"/>
              <a:t>8</a:t>
            </a:fld>
            <a:endParaRPr lang="en-US" dirty="0"/>
          </a:p>
        </p:txBody>
      </p:sp>
    </p:spTree>
    <p:extLst>
      <p:ext uri="{BB962C8B-B14F-4D97-AF65-F5344CB8AC3E}">
        <p14:creationId xmlns:p14="http://schemas.microsoft.com/office/powerpoint/2010/main" val="196399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Autofit/>
          </a:bodyPr>
          <a:lstStyle/>
          <a:p>
            <a:r>
              <a:rPr lang="en-US" sz="2800" dirty="0">
                <a:latin typeface="Times New Roman" panose="02020603050405020304" pitchFamily="18" charset="0"/>
              </a:rPr>
              <a:t>How to Submit a Proposed Growth Application or a Proposed Change Application</a:t>
            </a:r>
          </a:p>
        </p:txBody>
      </p:sp>
      <p:sp>
        <p:nvSpPr>
          <p:cNvPr id="7" name="Content Placeholder 6"/>
          <p:cNvSpPr>
            <a:spLocks noGrp="1"/>
          </p:cNvSpPr>
          <p:nvPr>
            <p:ph sz="half" idx="1"/>
          </p:nvPr>
        </p:nvSpPr>
        <p:spPr/>
        <p:txBody>
          <a:bodyPr>
            <a:normAutofit fontScale="55000" lnSpcReduction="20000"/>
          </a:bodyPr>
          <a:lstStyle/>
          <a:p>
            <a:pPr>
              <a:buFont typeface="Wingdings" panose="05000000000000000000" pitchFamily="2" charset="2"/>
              <a:buChar char="q"/>
            </a:pPr>
            <a:r>
              <a:rPr lang="en-US" dirty="0"/>
              <a:t>Log on to the Portal using the registered email address and password</a:t>
            </a:r>
          </a:p>
          <a:p>
            <a:pPr>
              <a:buFont typeface="Wingdings" panose="05000000000000000000" pitchFamily="2" charset="2"/>
              <a:buChar char="q"/>
            </a:pPr>
            <a:r>
              <a:rPr lang="en-US" dirty="0"/>
              <a:t>Read  and scroll down to the bottom of the page to select “ I accept”</a:t>
            </a:r>
          </a:p>
          <a:p>
            <a:pPr>
              <a:buFont typeface="Wingdings" panose="05000000000000000000" pitchFamily="2" charset="2"/>
              <a:buChar char="q"/>
            </a:pPr>
            <a:r>
              <a:rPr lang="en-US" dirty="0"/>
              <a:t>Select the type of commission filing: Proposed Growth or Proposed Change</a:t>
            </a:r>
          </a:p>
          <a:p>
            <a:pPr lvl="1">
              <a:buFont typeface="Wingdings" panose="05000000000000000000" pitchFamily="2" charset="2"/>
              <a:buChar char="q"/>
            </a:pPr>
            <a:r>
              <a:rPr lang="en-US" dirty="0"/>
              <a:t>The proposed growth application is only for capacity/ output changes. All other changes must submit a proposed change application.</a:t>
            </a:r>
          </a:p>
          <a:p>
            <a:pPr>
              <a:buFont typeface="Wingdings" panose="05000000000000000000" pitchFamily="2" charset="2"/>
              <a:buChar char="q"/>
            </a:pPr>
            <a:r>
              <a:rPr lang="en-US" dirty="0"/>
              <a:t>Type in the MD certification number (example: MD-XXXXX-SUN-01) to start application. </a:t>
            </a:r>
          </a:p>
          <a:p>
            <a:pPr>
              <a:buFont typeface="Wingdings" panose="05000000000000000000" pitchFamily="2" charset="2"/>
              <a:buChar char="q"/>
            </a:pPr>
            <a:r>
              <a:rPr lang="en-US" dirty="0"/>
              <a:t>Complete the entire online application. Click next. </a:t>
            </a:r>
          </a:p>
          <a:p>
            <a:pPr>
              <a:buFont typeface="Wingdings" panose="05000000000000000000" pitchFamily="2" charset="2"/>
              <a:buChar char="q"/>
            </a:pPr>
            <a:r>
              <a:rPr lang="en-US" dirty="0"/>
              <a:t>The second page is the upload page. On this page you can verify and upload ALL the required documents for the application type. Once the documents are uploaded select “yes” to submit filing.</a:t>
            </a:r>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49244" y="1676400"/>
            <a:ext cx="4595308" cy="12406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508" y="3654207"/>
            <a:ext cx="4563092" cy="11865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3E7230D1-7A5D-4431-94E9-C99F3C495A2C}" type="slidenum">
              <a:rPr lang="en-US" smtClean="0"/>
              <a:t>9</a:t>
            </a:fld>
            <a:endParaRPr lang="en-US" dirty="0"/>
          </a:p>
        </p:txBody>
      </p:sp>
    </p:spTree>
    <p:extLst>
      <p:ext uri="{BB962C8B-B14F-4D97-AF65-F5344CB8AC3E}">
        <p14:creationId xmlns:p14="http://schemas.microsoft.com/office/powerpoint/2010/main" val="2944463391"/>
      </p:ext>
    </p:extLst>
  </p:cSld>
  <p:clrMapOvr>
    <a:masterClrMapping/>
  </p:clrMapOvr>
</p:sld>
</file>

<file path=ppt/theme/theme1.xml><?xml version="1.0" encoding="utf-8"?>
<a:theme xmlns:a="http://schemas.openxmlformats.org/drawingml/2006/main" name="PSC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PSC Theme</Template>
  <TotalTime>9433</TotalTime>
  <Words>1407</Words>
  <Application>Microsoft Office PowerPoint</Application>
  <PresentationFormat>On-screen Show (4:3)</PresentationFormat>
  <Paragraphs>100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PSC Theme</vt:lpstr>
      <vt:lpstr>Maryland Public Service Commission</vt:lpstr>
      <vt:lpstr>Solar PV System Certification</vt:lpstr>
      <vt:lpstr>Solar Photovoltaic System Certification Process </vt:lpstr>
      <vt:lpstr>PowerPoint Presentation</vt:lpstr>
      <vt:lpstr>PowerPoint Presentation</vt:lpstr>
      <vt:lpstr>Frequently Asked Questions</vt:lpstr>
      <vt:lpstr>MD PSC Solar Applications are submitted through the PV System https://wowza.psc.state.md.us/newintranet/solarapp/login_new.cfm </vt:lpstr>
      <vt:lpstr>How to Submit an Initial Application</vt:lpstr>
      <vt:lpstr>How to Submit a Proposed Growth Application or a Proposed Change Application</vt:lpstr>
      <vt:lpstr>How to Update an Application or Correct a Rejected Application </vt:lpstr>
      <vt:lpstr>Most Common Errors</vt:lpstr>
      <vt:lpstr>SREC FAQ</vt:lpstr>
      <vt:lpstr>How do I Trade SREC?</vt:lpstr>
      <vt:lpstr>Contact Information</vt:lpstr>
      <vt:lpstr>PowerPoint Presentation</vt:lpstr>
    </vt:vector>
  </TitlesOfParts>
  <Company>psc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 Energy Efficiency, and Demand Response</dc:title>
  <dc:creator>Amanda Best</dc:creator>
  <cp:lastModifiedBy>Christine Ugwa</cp:lastModifiedBy>
  <cp:revision>198</cp:revision>
  <dcterms:created xsi:type="dcterms:W3CDTF">2020-03-18T11:50:53Z</dcterms:created>
  <dcterms:modified xsi:type="dcterms:W3CDTF">2022-12-08T13:54:49Z</dcterms:modified>
</cp:coreProperties>
</file>